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2/8/2018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2/8/2018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71800" y="762000"/>
            <a:ext cx="3446777" cy="707886"/>
          </a:xfrm>
          <a:prstGeom prst="rect">
            <a:avLst/>
          </a:prstGeom>
          <a:effectLst>
            <a:glow rad="139700">
              <a:schemeClr val="accent1">
                <a:satMod val="175000"/>
                <a:alpha val="40000"/>
              </a:schemeClr>
            </a:glow>
            <a:outerShdw blurRad="57150" dist="38100" dir="5400000" algn="ctr" rotWithShape="0">
              <a:schemeClr val="accent3">
                <a:shade val="9000"/>
                <a:satMod val="105000"/>
                <a:alpha val="48000"/>
              </a:schemeClr>
            </a:outerShdw>
          </a:effectLst>
        </p:spPr>
        <p:style>
          <a:lnRef idx="3">
            <a:schemeClr val="lt1"/>
          </a:lnRef>
          <a:fillRef idx="1">
            <a:schemeClr val="accent3"/>
          </a:fillRef>
          <a:effectRef idx="1">
            <a:schemeClr val="accent3"/>
          </a:effectRef>
          <a:fontRef idx="minor">
            <a:schemeClr val="lt1"/>
          </a:fontRef>
        </p:style>
        <p:txBody>
          <a:bodyPr wrap="none">
            <a:spAutoFit/>
          </a:bodyPr>
          <a:lstStyle/>
          <a:p>
            <a:pPr algn="ctr"/>
            <a:r>
              <a:rPr lang="ar-SA" sz="4000" b="1" dirty="0" smtClean="0"/>
              <a:t>بيئة </a:t>
            </a:r>
            <a:r>
              <a:rPr lang="ar-SA" sz="4000" b="1" dirty="0" smtClean="0"/>
              <a:t>أنسان</a:t>
            </a:r>
            <a:r>
              <a:rPr lang="ar-IQ" sz="4000" b="1" dirty="0" smtClean="0"/>
              <a:t>- المقدمة</a:t>
            </a:r>
            <a:endParaRPr lang="en-US" sz="4000" dirty="0"/>
          </a:p>
        </p:txBody>
      </p:sp>
      <p:sp>
        <p:nvSpPr>
          <p:cNvPr id="13313" name="Rectangle 1"/>
          <p:cNvSpPr>
            <a:spLocks noChangeArrowheads="1"/>
          </p:cNvSpPr>
          <p:nvPr/>
        </p:nvSpPr>
        <p:spPr bwMode="auto">
          <a:xfrm>
            <a:off x="0" y="1933575"/>
            <a:ext cx="9144000" cy="492442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تتعارض البيئة الطبيعية مع البيئة البشرية أو البيئة المبنية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built environment</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والتي تتضمن المناطق والمكونات التي تتأثر بقوة بالأنسان. وتصف بيئة الأنسان</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human environment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بتطور الأنسان، بايولوجيا وثقافيا. وأصبح مصطلح "البيئة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environment</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متخصصا في بداية عام 1960م لتحديد مضمون المجموعات البشرية والحيوانية، مع التركيز بشكل خاص على العالم الطبيعي ومكوناته الفيزيائية والحيوية. ويمكن وصف البيئة بأنها العالم الطبيعي للأرض والمياه والهواء والنباتات والحيوانات التي تتواجد من حولنا, والتي تشكل أساس تواجدنا وتطورنا. توجد عدة معاني لكلمة "البيئة" منها: أنها تمثل الظروف الخارجية التي تؤثر على تطور أو نمو الأنسان والحيوانات والنباتات، وظروف الحياة أو العمل ......ألخ, ولذلك فأن المصطلح يشير إلى مجموع الشروط التي تحيط بالإنسان في نقطة معينة في الوقت المناسب. ضمن هذا الموضوع، أخذت كلمة البيئة معنى أكثر محدودية، حيث في أوائل القرن الحادي والعشرين أشارت في المقام الأول إلى التفاعل بين النشاط الأنساني والحيواني من جهة والى الأنسان والعالم الطبيعي من جهة أخرى، وبالأخص تأثير التفاعل الأول على الأخير.  ضمن هذا المضمار، كثيرا ما ترتبط "كلمة البيئة" بمفاهيم تدهور الموطن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habitat</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((موطن الكائن الحي هو المكان الذي يعيش فيه، ولكن المصطلح أيضا قد تشير إلى المكان الذي يشغله مجتمع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community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بأكمله)). وتعريض الأنواع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species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للخطر، ومع الاستجابات الملائمة لهذه التهديدات، مثل تسجيل الأنواع وحمايتها وحفظ الموارد الطبيعية والمواطن الطبيعية. وكما تشير البيئة، بمعناها الواسع، إلى جميع العناصر ((الفيزيائية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physical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والبايولوجية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biological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والنفسية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psychological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والاجتماعية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social </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والثقافية </a:t>
            </a:r>
            <a:r>
              <a:rPr kumimoji="0" lang="en-US"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cultural</a:t>
            </a:r>
            <a:r>
              <a:rPr kumimoji="0" lang="ar-SA" sz="20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التي كونت الحالة التي تطورت فيها الحياة (النباتية والحيوانية والبشرية) والتي ما زالت مستمرة في التطور.</a:t>
            </a:r>
            <a:r>
              <a:rPr kumimoji="0" lang="en-US" sz="2000" b="0" i="0" u="none" strike="noStrike" cap="none" normalizeH="0" baseline="0" dirty="0" smtClean="0">
                <a:ln>
                  <a:noFill/>
                </a:ln>
                <a:solidFill>
                  <a:schemeClr val="bg1"/>
                </a:solidFill>
                <a:effectLst/>
                <a:latin typeface="Arial" pitchFamily="34" charset="0"/>
                <a:cs typeface="Arial" pitchFamily="34"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0" y="-2707"/>
            <a:ext cx="9144000" cy="6863417"/>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ملاحظة</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يمكن تحديد الانتروبيا،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النظام إذا استخدام القانون الثالث للديناميكية الحرارية، أذ يفترض أنه عند درجة حرارة الصفر المطلقة، 0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تكون الإنتروبية مساوية الصفر, على سبيل المثال، تكون الانتروبيا المطلقة لـ 1 مول من الماء النقي كما هو الحال في الجليد والسائل عند صفر درجة مئوية هي 41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J/K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و63</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J/K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على التوالي,</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فالتغير في العشوائية يكون:</a:t>
            </a:r>
            <a:endParaRPr kumimoji="0" lang="ar-IQ"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dS</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(63 </a:t>
            </a:r>
            <a:r>
              <a:rPr kumimoji="0" lang="en-US" sz="20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41) J/K = 22 J/K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يمكننا تحديد العشوائية أيضا بإستخدام التعبير الأتي:</a:t>
            </a: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dS</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يمثل هذا على وجه التحديد كمية الطاقة،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المستخرجة من المناطق المحيطة بها، الذي بدوره  يسبب تغيير في الطور، من الحالة الصلبة إلى الحالة السائلة, منذ:</a:t>
            </a:r>
            <a:endParaRPr kumimoji="0" lang="ar-IQ" sz="2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حيث أن:</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كتلة 1 مول من الماء، وتساوي 0.018 كغم،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الحرارة الكامنة للانصهار، وتعادل 333000 جول/كغم،</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وبالتالي يكون التغير في العشوائية كالأتي</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dS</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 = 0.018 </a:t>
            </a:r>
            <a:r>
              <a:rPr kumimoji="0" lang="en-US" sz="20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333000/273 J/K = 22 J/K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بمعنى الفزيائي، فإن الإنتروبيا تكون، مقياسا لاضطراب النظام. وتكون معظم العمليات الطبيعية، مثل تبريد الشاي أو انخفاض النشاط الإشعاعي الناتجة عن المصادر الأنشطة المشعة،غير عكسية. فإذا ذهبت العملية بطريقة "طبيعية"، فأن انتروبيا النظام يزداد, وتنخفض أنتروبيا النظام أذا سارت العملية بالأتجاه المعاكس</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43460"/>
            <a:ext cx="9144000" cy="6771084"/>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فالبيئة البشرية, هي الإنسان وإنجازاته التي أوجدها داخل بيئته الطبيعية، بحيث أصبحت هذه المعطيات البشرية المتباينة مجالاً لتقسيم البيئة البشرية الى أنماط وأنواع مختلفة. فالإنسان من حيث هو ظاهرة بشرية يتفاوت مع بيئة لأخرى من حيث عدده وكثافته وسلالته ودرجة تحضره وتفوقه العلمي مما يؤدي الى تباين البيئات البشرية, بالأضافة الى البيئة الداخلية للأنسان وتأثير العوامل البيئية (الحياتية وغير الحياتية) على بيئته الداخلية.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ويميل بعض الباحثين الى تقسيم البيئة البشرية الى نوعين مختلفين:</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ea typeface="Times New Roman" pitchFamily="18" charset="0"/>
              <a:cs typeface="Times New Roman" pitchFamily="18" charset="0"/>
            </a:endParaRPr>
          </a:p>
          <a:p>
            <a:pPr marL="457200" marR="0" lvl="0" indent="-457200" algn="justLow" defTabSz="914400" rtl="1" eaLnBrk="1" fontAlgn="base" latinLnBrk="0" hangingPunct="1">
              <a:lnSpc>
                <a:spcPct val="100000"/>
              </a:lnSpc>
              <a:spcBef>
                <a:spcPct val="0"/>
              </a:spcBef>
              <a:spcAft>
                <a:spcPct val="0"/>
              </a:spcAft>
              <a:buClrTx/>
              <a:buSzTx/>
              <a:buFontTx/>
              <a:buAutoNum type="arabic1Minus"/>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البيئة الإجتماعية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Social Environment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تتكون من البنية الأساسية المادية التي شيدها الإنسان، ومن النظم الإجتماعية والمؤسسات التي أقامها. بعبارة اشمل، المقصود بالبيئة الإجتماعية ذلك الجزء من البيئة البشرية الذي يتكون من الأفراد والجماعات في تفاعلهم، وكذلك التوقعات الإجتماعية، وأنماط التنظيم الإجتماعي، وجميع مظاهر المجتمع الأخرى. وبوجه عام تتضمن البيئة الإجتماعية أنماط العلاقات الإجتماعية القائمة بين ألأفراد والجماعات التي ينقسم إليها المجتمع، تلك الأنماط التي تؤلف النظم الإجتماعية والجماعات في المجتمعات المختلفة.</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457200" marR="0" lvl="0" indent="-457200" algn="justLow" defTabSz="914400" rtl="1" eaLnBrk="1" fontAlgn="base" latinLnBrk="0" hangingPunct="1">
              <a:lnSpc>
                <a:spcPct val="100000"/>
              </a:lnSpc>
              <a:spcBef>
                <a:spcPct val="0"/>
              </a:spcBef>
              <a:spcAft>
                <a:spcPct val="0"/>
              </a:spcAft>
              <a:buClrTx/>
              <a:buSzTx/>
              <a:buFontTx/>
              <a:buAutoNum type="arabic1Minus"/>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457200" marR="0" lvl="0" indent="-457200" algn="justLow" defTabSz="914400" rtl="1" eaLnBrk="1" fontAlgn="base" latinLnBrk="0" hangingPunct="1">
              <a:lnSpc>
                <a:spcPct val="100000"/>
              </a:lnSpc>
              <a:spcBef>
                <a:spcPct val="0"/>
              </a:spcBef>
              <a:spcAft>
                <a:spcPct val="0"/>
              </a:spcAft>
              <a:buClrTx/>
              <a:buSzTx/>
              <a:tabLst/>
            </a:pP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457200" marR="0" lvl="0" indent="-457200" algn="justLow" defTabSz="914400" rtl="1" eaLnBrk="1" fontAlgn="base" latinLnBrk="0" hangingPunct="1">
              <a:lnSpc>
                <a:spcPct val="100000"/>
              </a:lnSpc>
              <a:spcBef>
                <a:spcPct val="0"/>
              </a:spcBef>
              <a:spcAft>
                <a:spcPct val="0"/>
              </a:spcAft>
              <a:buClrTx/>
              <a:buSzTx/>
              <a:buFontTx/>
              <a:buAutoNum type="arabic1Minus"/>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البيئة الثقافية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Cultural Environment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ويعنى بها الوسط الذي خلقه الإنسان لنفسه بما فيه من منتجات مادية وغير مادية، وفي محاولته الدائمة للسيطرة على بيئته الطبيعية، وخلق الظروف الملائمة لوجوده وإستمراره فيها. وهذه البيئة التي صنعها الإنسان لنفسه، وينقلها كل جيل عن الآخر، ويطور فيها، ويعدل ويبدل، تسمى البيئة الثقافية للإنسان، وهي خاصة بالإنسان وحده. وعليه، فان البيئة الثقافية تتضمن الأنماط الظاهرة والباطنة للسلوك المكتسب عن طريق الرموز، الذي يتكون في مجتمع معين من علوم ومعتقدات وفنون وقوانين وعادات وغير ذلك.</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233959"/>
            <a:ext cx="9144000" cy="6771084"/>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هناك أربعة مكونات رئيسية لهذه الفكرة المعقدة (مفهوم البيئة) التي تؤخذ بنظر الاعتبار وذلك لأهميتها التاريخية بشكل خاص وأهميتها في الثقافة الغربية, ومنها:</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مفهوم حيوية المادة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animism</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تصورات مادية للبيئة (منها الأمراض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diseases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والأدوية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medicines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وعلم التنجيم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astrology</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المعتقدات اللاهوتية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theological</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والنهج المعاصر تجاه البيئة والقضايا البيئية.</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كما يمكن تمييز ثلاث اتجاهات رئيسية لتطور الفكر البيئي في التفكير الإنساني والتفكير العلمي المعاصر, ومنها:  أولا</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تختص بالمحددات الجغرافية، والتي تركز على تأثير البيئي على تاريخ الأنسان.</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ثانيا</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يتعلق بقوة الانسان في التطور الطبيعي، فقد أصبح شائعا بجانب إعادة النظر الشامل الى دور الإنسان في الكون، والذي حدث في وقت الثورة العلمية.</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ثالثا</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إن مؤيدي الاتجاه الثالث يميلون إلى تفسير التفاعل بين الإنسان والبيئة كنظام متكامل، وجميع عناصره متساوية في الأهمية، وتتشارك في التأثير المتبادل المعقد.</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0" y="394692"/>
            <a:ext cx="9144000" cy="646330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تستجيب المجتمعات البشرية للمؤشرات البيئية (مثل المناخ) من خلال مسارات متعددة بما في ذلك التدهور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collapse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 الفشل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failure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والهجرة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migration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والاختراع الإبداعي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creative invention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 خلال الاكتشاف, فقد أدى الجفاف الشديد، على سبيل المثال، إلى تدهور كل من الاجتماعي وإدارة المياه المبتكرة من خلال الري.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وقد تؤدي استجابات الأنسان الى التغير بدورها إلى تغيير التغذية الرجعية بين الأنظمة المناخية والبيئية والاجتماعية, منتجة شبكة معقدة من الأتصالات متعددة الاتجاهات في الزمان والمكان. مؤكدا بأن الاستجابات المستقبلية الملائمة والتغذيات الرجعية تكون ضمن نظام بيئة الأنسان تكون معتمدة على فهمنا لهذه الشبكة القديمة وكيفية التكيف مع المفاجآت المستقبلية. إن التغير التكنولوجي السريع، وما يخص بالأهتمامات البيئية العالمية، وغيرها من التغيرات البيئية والأجتماعية الأخرى، تجعل المفاهيم أو التصورات السابقة للبيئات، والعلاقات بين البيئة والسلوك، غير كافية. أذ أن التغييرات السريعة في تكنولوجيا الاتصالات والأبنية التنظيمية؛ وظهور خيارات متعددة المواقع لكل من العمل والعائلة والأنشطة الترفيهية؛ وعمليات إعادة التنظيم الوطنية المفاجئة والثورة الثقافية؛ وزيادة الوعي أو المعلومات بشأن الأهتمامات البيئية الشاملة كلها تمثل بعض العوامل التي تجعل التصورات أكثر أستقرارا للبيئات غير كافية أو غير ملائمة.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ويتعين على الكائنات الحية أن تتكيف والبقاء على قيد الحياة في مجموعة متنوعة من الظروف البيئية، بما في ذلك المناخات الحارة والباردة. وهي تمثل جهات ذات ديناميكية حرارية تتميز بتدفق الطاقة داخل الجسم، وبين الجسم وبيئته. ومن أجل البقاء على قيد الحياة للأنسان، يجب المحافظة على درجة حرارة الجسم الداخلية(الأحشاء) ضمن مدى ضيق يتراوح بين 35- 40 درجة مئوية.</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58849"/>
            <a:ext cx="9144000" cy="6740307"/>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وتخضع معدل أنتقال هذه الطاقة وآلية التنظيم الحراري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thermoregulation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للقوانين والمفاهيم الفيزيائية, منها:</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قوانين الديناميكا الحرارية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thermodynamics</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مبدئ الإنتروبيا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entropy</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((وهي كمية الديناميكية الحرارية التي تمثل الطاقة الحرارية غير الكافية للنظام من أجل التحويل إلى الشغل الميكانيكي، وغالبا ما تفسر على أنها درجة من الفوضوية أو العشوائية في النظام))، إنثالبي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enthalpy</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((كمية الديناميكية الحرارية تعادل المحتوى الحراري الكلي للنظام, وهو يساوي الطاقة الداخلية للنظام مع حاصل ضرب الضغط والحجم))، وكيبس للطاقة الحرة،</a:t>
            </a:r>
            <a:endPar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مبادئ التوصيلية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conduction</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الحمل الحراري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convection</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والإشعاع</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radiation</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والتبخر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evaporation</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قانون نيوتن للتبريد،</a:t>
            </a:r>
            <a:endPar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 قوانين الأشعاع الخاصة بالعالمين وين وستيفان- بولتزمان.  </a:t>
            </a:r>
            <a:endPar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وقد تمكن الأنسان من العيش في جميع البيئات المختلفة المتواجدة في جميع أنحاء الأرض: من أمتداد القطب الشمالي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Arctic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إلى صحراء منغوليا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Mongolia</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ومن أدغال أفريقيا إلى الجزر المرجانية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coral islands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المحيط الهادئ. وتمتلك الثدييات، بما في ذلك الأنسان، القدرة المهمة للمحافظة على درجة حرارة الجسم ثابتة، على الرغم من التغيرات الواقعة في الظروف البيئية. وتسمى هذه بالثدييات ثابتة الحرارة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homeotherms</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فهي تحافظ على درجات حرارة الجسم عن طريق تنظيم معدل نقل الطاقة وإنتاج الطاقة (التحول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transformation</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وعلى النقيض من ذلك، فإن بعض أنواع الحيوانات الأخرى، مثل الزواحف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reptiles </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والبرمائيات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amphibians</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تستجيب درجات حرارة جسم داخلية (الأحشاء) لدرجات حرارة البيئة, وتسمى هذه بالحيوانات متغيرة الحرارة </a:t>
            </a:r>
            <a:r>
              <a:rPr kumimoji="0" lang="en-US"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poikilotherms</a:t>
            </a:r>
            <a:r>
              <a:rPr kumimoji="0" lang="ar-SA"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تستجيب كل من حيوانات ثابتة الحرارة وحيوانات متغيرة الحرارة للظروف من خلال عدة آليات فسيولوجية وسلوكية متنوعة. حيث في الطقس البارد نرتدي الملابس السميكة، في حين يمتلك الدببة الفراء, بينما في الطقس الحار نرتدي الملابس الخفيفة. كما توفر الأرض العديد من الشروط المحيطية والبيئية الضرورية للكائنات الحية من أجل البقاء والتطور, ومن أجل البقاء على قيد الحياة يجب أن لا نهتم فقط بالكيمياء والكيمياء الحيوية للتفاعلات الأيضية، ولكن نركز أيضا على فيزياء العمليات الحرارية, ومن الضروري مناقشة قوانين الديناميكية الحرارية لنرى كيفية تطبيقها على أيض طاقة الجسم.</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12682"/>
            <a:ext cx="9144000" cy="683264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0" tIns="0" rIns="0" bIns="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قوانين الديناميكية الحرارية                     </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Laws of thermodynamics </a:t>
            </a:r>
            <a:r>
              <a:rPr kumimoji="0" lang="ar-SA"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8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تعتبر الحرارة أحد مصادر الطاقة الرئيسة التي بدأ علماء الفيزياء في دراسة وفهم قوانينها لأهميتها ولتطبيقاتها الواسعة على حياتنا، فلو نظرنا من حولنا لوجدنا أن الحرارة هي أساس الطاقة في كل شيء. سنقوم في هذه الوحدة بدراسة علم الفيزياء الحرارية والذي يُسمى علم الثيرموديناميكا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thermodynamics</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وهذا العلم هو علم تجريبي يهتم بدراسة الظواهر المتعلقة بتبادل الطاقة الحرارية بين الأجسام عند درجات حرارة مختلفة. عند الحديث عن درجة حرارة جسم ما فإننا نقصد بذلك كم هي درجة سخونة أو برودة ذلك الجسم عند لمسه باليد، حاسة اللمس هي إحدى النعم التي أنعم الله بها علينا، وبناء عليها يمكن أن نقدر درجة حرارة الجسم تقديراً كيفياً وليس كمياً، وفي بعض الأحيان نشعر ببرودة جسم ما أكثر من جسم آخر بالرغم من أنهما عند نفس درجة الحرارة، لأن هناك عامل مهم وهو سرعة توصيل الحرارة، فالمعادن مثلاً أسرع في توصيل الحرارة منها إلى اليد من قطعة من البلاستيك، لذلك تَوجَّب أن يكون هناك مقياس دقيق لدرجة الحرارة نعتمد عليه في تحديد درجة حرارة الأجسام.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أذن ما هي الحرارة؟ الحرارة شكل من أشكال الطاقة. ولا يمكن رؤية الحرارة أو الطاقة ولكن يمكن رؤية الأثر الذي يحدثانه. فمثلاً، ينتج عن احتراق الوقود في محركات الطائرة النفاثة غازات ساخنة تتمدد فتوفر القدرة اللازمة لتحريك الطائرة. أما الفرق بين درجة الحرارة وكمية الحرارة, من المهم جداً أن ندرك أنّ درجة الحرارة وكمية الحرارة شيئان مختلفان وليسا شيئاً واحداً. فدرجة حرارة الجسم هي دليل على معدل طاقه حركة جزيئاته ، بينما كمية الحرارة هي الطاقة المنتقلة من جسم لآخر.</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110429"/>
            <a:ext cx="9144000" cy="7078861"/>
          </a:xfrm>
          <a:prstGeom prst="rect">
            <a:avLst/>
          </a:prstGeom>
          <a:ln>
            <a:headEnd/>
            <a:tailEnd/>
          </a:ln>
        </p:spPr>
        <p:style>
          <a:lnRef idx="3">
            <a:schemeClr val="lt1"/>
          </a:lnRef>
          <a:fillRef idx="1">
            <a:schemeClr val="accent4"/>
          </a:fillRef>
          <a:effectRef idx="1">
            <a:schemeClr val="accent4"/>
          </a:effectRef>
          <a:fontRef idx="minor">
            <a:schemeClr val="lt1"/>
          </a:fontRef>
        </p:style>
        <p:txBody>
          <a:bodyPr vert="horz" wrap="square" lIns="0" tIns="0" rIns="0" bIns="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القانون الأول للديناميكية الحرارية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First law of thermodynamics</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أن الصيغة العامة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للقانون الأول للديناميكية الحرارية للغاز المثالي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ideal gas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هي:</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dU</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dW</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حيث أن:</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تمثل الطاقة المجهزة أو المتحررة من النظام المغلق،</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dU</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التغيير في الطاقة الداخلية للنظام،</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r>
            <a:b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b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dW</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الشغل المنجز من قبل النظام</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يعبر القانون الأول للديناميكية الحرارية عن مبدأ حفظ الطاقة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conservation energy</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وتشير الطاقة الداخلية إلى الطاقة الحركية الكلية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total kinetic energy</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((ومنها الحركة الفوضوية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chaotic motion</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والدوران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rotation</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والاهتزاز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vibration</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لكل من الذرات والجزيئات التي بما في ذلك الغاز وطاقته الأهتزازية الكامنة.</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مفهوم آخر مفيد هو الطاقة الداخلية الكامنة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enthalpy</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وترمز بـ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ويمثل المحتوى الحراري للنظام وهو وظيفة حالة الديناميكية الحرارية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thermodynamic state function</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((أن وظيفة الحالة الحرارية هي صفة تعريفية للحالة الديناميكية الحرارية للنظام, ومن الأمثلة على ذلك الطاقة الداخلية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internal energy</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ودرجة الحرارة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temperature</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والإنتروبيا))، والتي ترتبط بالطاقة الداخلية، وترمز بـ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والضغط، ويرمز بـ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والحجم، ويرمز بـ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V</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على هيئة القانون التالي:</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 = U + p V</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في كثير من الأحيان يكون من المفيد التكلم عن تغيير الطاقة الداخلية الكامنة، وترمز بـ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dH</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لتفاعل الكيميائي. وفي حالة عدم أنجاز شغل خارجي، تكون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dW</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0</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وكذلك،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dH</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dU</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ويمكن تحديد هذا التغير في الطاقة الداخلية الكامنة من خلال كمية الطاقة المتولدة (أو الممتصه) في التفاعل.</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0" y="-64261"/>
            <a:ext cx="9144000" cy="6986528"/>
          </a:xfrm>
          <a:prstGeom prst="rect">
            <a:avLst/>
          </a:prstGeom>
          <a:ln>
            <a:headEnd/>
            <a:tailEn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القانون الثاني للديناميكية الحرارية</a:t>
            </a: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Second law of thermodynamics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وجد أن محرك الاحتراق الداخلي يتشابه مع الجسم البشري من حيث أنها تعمل كمحركات حرارية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heat engines</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ويمثل محرك الحرارة الوسيلة لاستخراج شغل ميكانيكي مفيد من نظام مع اختلاف في درجات الحرارة بين المناطق الداخلية وبيئتها. يخضع تشغيل أي محرك حراري للقانون الثاني للديناميكية الحرارية، والذي ذكره في البداية العالم الفيزيائي الفرنسي سادي كارنو. أذ أقترح بأن الشغل المنجز من قبل النظام في المحرك الحراري يمكن الحصول عليه من خلال الطاقة المنقولة من الجسم ذات الدرجة الحرارة العالية الى جسم اخر في درجة حرارة أقل, ولا يمكن أن يحدث ذلك في الاتجاه المعاكس ما لم تنجز عليه قوة خارجية, وعادة ما يعبر عنه بمصطلح الكفاءة أو الفعالية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efficiency</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وكما مبين أدناه:</a:t>
            </a:r>
            <a:endParaRPr kumimoji="0" lang="ar-IQ"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e = (T</a:t>
            </a:r>
            <a:r>
              <a:rPr kumimoji="0" lang="en-US" sz="2000" b="1"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1</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T</a:t>
            </a:r>
            <a:r>
              <a:rPr kumimoji="0" lang="en-US" sz="2000" b="1"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2</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T</a:t>
            </a:r>
            <a:r>
              <a:rPr kumimoji="0" lang="en-US" sz="2000" b="1"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1</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ar-IQ"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أذ أن:</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a:t>
            </a:r>
            <a:r>
              <a:rPr kumimoji="0" lang="en-US" sz="20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1</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درجة الحرارة المرتفعه،</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a:t>
            </a:r>
            <a:r>
              <a:rPr kumimoji="0" lang="en-US" sz="2000" b="0" i="0" u="none" strike="noStrike" cap="none" normalizeH="0" baseline="-30000" dirty="0" smtClean="0">
                <a:ln>
                  <a:noFill/>
                </a:ln>
                <a:solidFill>
                  <a:schemeClr val="tx1"/>
                </a:solidFill>
                <a:effectLst/>
                <a:latin typeface="Calibri" pitchFamily="34" charset="0"/>
                <a:ea typeface="Times New Roman" pitchFamily="18" charset="0"/>
                <a:cs typeface="Arial" pitchFamily="34" charset="0"/>
              </a:rPr>
              <a:t>2</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درجة الحرارة المنخفضة</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Calibri" pitchFamily="34" charset="0"/>
              <a:ea typeface="Times New Roman" pitchFamily="18"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Calibri" pitchFamily="34" charset="0"/>
              <a:ea typeface="Times New Roman" pitchFamily="18"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وتكمن أهمية القانون الثاني للديناميكية الحرارية في أنه يحدد الاتجاه الذي ستتدفق من خلاله الطاقة الحرارية</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2709"/>
            <a:ext cx="9144000" cy="686341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القانون الثالث للديناميكية الحرارية                     </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Third law of thermodynamics</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إذا ترك كوب من الشاي في درجة حرارة 60 درجة مئوية في غرفة درجة حرارتها 20 درجة مئوية، فأنه سوف يبرد بشكل تدريجي, وسوف تنخفض درجة حرارة الشاي من أعلى مستوى حراري إلى أقل مستوى حراري, بدون تدخل أي مصدر خارجي، حيث من المستحيل لدرجة الحرارة أن ترتفع, بمعنى اخر أن العملية غير عكسية. وهذا يمثل مثال بسيط على القانون الثاني للديناميكية الحرارية, وأيضا، بالنسبة للإنسان، من دون قوة خارجية للأغذية كمصدر للطاقة الكيميائية ومع وجود تأثير الإشعاع الشمسي، فإن درجة حرارة الجسم سوف تنخفض، ويحدث الجوع، وبالتالي الموت. أن الفرق في درجة الحرارة بين أجسامنا والبيئة المحيطة بينا ليس فقط من أجل المحافظة علينا، ولكن أيضا تمكننا من أنتاج شغل ميكانيكي مفيدة. وبما أن درجة حرارة الجسم عادة ما تكون أكبر من درجة حرارة المناطق المحيطة بها، لذلك تتدفق الطاقة من الجسم إلى البيئة, وأن العملية غير عكسية، وتكتسب البيئة الطاقة، وترمز بـ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dQ</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ضمن درجة الحرارة البيئية، وترمز بـ </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وهذا يزودنا بتعريف عن تغير العشوائية أو الأنتروبيه، وترمز بـ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dS</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وكما موضح أدناه:</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dS</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a:t>
            </a:r>
            <a:r>
              <a:rPr kumimoji="0" lang="en-US"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dQ</a:t>
            </a: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يكون تغيير العشوائية  النظام بأكمله أكبر من الصفر، </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حيث أن:</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Ds body +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dS</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environment &gt; 0</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يوضح العالم لودفيغ بولتزمان تعريف الانتروبيا أو العشوائية من حيث الاحتمالية، ترمز بـ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لعدة الطرق التي من خلالها يمكن أن ينتج توزيع الطاقة,</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وكما مبين أدناه</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 = k </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حيث أن:</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ثابت بولتزمان، ويقدر بحوالي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 = 1.38 </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10</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-23</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J / K</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يوضح احتمالية الحصول على نتائج معينة ولا سيما في توزيع الطاقة معتمدا على عدد الطرق التي من خلالها تتوزع الطاقة</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0</TotalTime>
  <Words>2136</Words>
  <Application>Microsoft Office PowerPoint</Application>
  <PresentationFormat>On-screen Show (4:3)</PresentationFormat>
  <Paragraphs>107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Slide 1</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1</cp:revision>
  <dcterms:created xsi:type="dcterms:W3CDTF">2006-08-16T00:00:00Z</dcterms:created>
  <dcterms:modified xsi:type="dcterms:W3CDTF">2018-02-08T09:50:19Z</dcterms:modified>
</cp:coreProperties>
</file>