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2/8/2018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B6F15528-21DE-4FAA-801E-634DDDAF4B2B}"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2/8/2018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2/8/2018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B6F15528-21DE-4FAA-801E-634DDDAF4B2B}"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D8BD707-D9CF-40AE-B4C6-C98DA3205C09}" type="datetimeFigureOut">
              <a:rPr lang="en-US" smtClean="0"/>
              <a:pPr/>
              <a:t>2/8/2018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B6F15528-21DE-4FAA-801E-634DDDAF4B2B}"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D8BD707-D9CF-40AE-B4C6-C98DA3205C09}" type="datetimeFigureOut">
              <a:rPr lang="en-US" smtClean="0"/>
              <a:pPr/>
              <a:t>2/8/2018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D8BD707-D9CF-40AE-B4C6-C98DA3205C09}" type="datetimeFigureOut">
              <a:rPr lang="en-US" smtClean="0"/>
              <a:pPr/>
              <a:t>2/8/2018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B6F15528-21DE-4FAA-801E-634DDDAF4B2B}"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00200" y="914400"/>
            <a:ext cx="6167073" cy="707886"/>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rtl="1"/>
            <a:r>
              <a:rPr lang="ar-SA" sz="4000" b="1" dirty="0" smtClean="0"/>
              <a:t>الاتزان الداخلي </a:t>
            </a:r>
            <a:r>
              <a:rPr lang="en-US" sz="4000" b="1" dirty="0" smtClean="0"/>
              <a:t>Homeostasis</a:t>
            </a:r>
            <a:endParaRPr lang="en-US" sz="4000" dirty="0"/>
          </a:p>
        </p:txBody>
      </p:sp>
      <p:sp>
        <p:nvSpPr>
          <p:cNvPr id="1025" name="Rectangle 1"/>
          <p:cNvSpPr>
            <a:spLocks noChangeArrowheads="1"/>
          </p:cNvSpPr>
          <p:nvPr/>
        </p:nvSpPr>
        <p:spPr bwMode="auto">
          <a:xfrm>
            <a:off x="0" y="2225219"/>
            <a:ext cx="9144000" cy="4708981"/>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en-US" sz="2000" dirty="0" smtClean="0">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تتماثل التفاعلات الكيميائية داخل الخلايا لإنتاج الطاقة غالبا في جميع الخلايا من ناحية استخدامها للأوكسجين وطردها لثاني أوكسيد الكاربون</a:t>
            </a:r>
            <a:r>
              <a:rPr lang="ar-IQ" sz="2000" dirty="0" smtClean="0">
                <a:latin typeface="Times New Roman" pitchFamily="18" charset="0"/>
                <a:ea typeface="Times New Roman" pitchFamily="18" charset="0"/>
                <a:cs typeface="Times New Roman" pitchFamily="18" charset="0"/>
              </a:rPr>
              <a:t>.</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يقوم الجهاز التنفسي</a:t>
            </a:r>
            <a:r>
              <a:rPr kumimoji="0" lang="ar-IQ" sz="20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بعملية التبادل الغازي بأخذ الأوكسجين من الهواء الجوي ويحمله الدم ويقوم بتوزيعه على كل خلايا الجسم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يقوم الدم بحمل ثاني أوكسيد الكاربون المتكون ويوصله إلى الرئتين لطرده إلى الهواء الجوي، ويقوم الجهاز الهضمي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Digestive System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بالتقاط الغذاء من البيئة وهضمه ويقوم الدم بحمل العناصر الغذائية الممتصة لكل خلايا الجسم، وتقوم الكليتين بترشيح الدم وتنظيم تركيز الماء والعديد من الأملاح الأساسية في بلازما الدم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يقوم الجهاز المناعي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Immune System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والجهاز العصبي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Nervous System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والجهاز الهرموني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Hormonal System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بالتنسيق وتنظيم أنشطة ووظائف خلايا أجهزة الجسم المختلفة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إذ نشاط</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كل هذه الأجهزة المختلفة هو خلق بيئة داخل الجسم تمكن الخلايا من الحياة وأداء وظائفها البيئية المحيطة بكل خلية تسمى البيئة الداخلية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Internal Environment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وهي عبارة عن السوائل خارج الخلوية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Extracellular Fluids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وهذا يعني أن البيئة التي تعيش فيها كل خلية ليست الخارجية المحيطة بكامل الجسم وهي الهواء والماء ولكنها السوائل خارج الخلوية المحيطة بخلايا الجسم فمن هذه السوائل الخارج تحصل الخلايا على الأوكسجين والعناصر الغذائية كما تطرد الخلايا إليها ثاني أوكسيد الكاربون ونواتج الهدم بالخلية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ويشار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بالاتزان الداخلي أو البدني</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المحافظة على تركيب البيئة الداخلية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هذه الحالة البيئة الداخلية هنا هي سوائل الجسم خارج الخلوية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ثابت نسبيا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ميل الكائن الحي أو مجموعة كائنات حية بالبقاء في وضع مستقر في ظروف بيئية متغيرة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0" y="-5417"/>
            <a:ext cx="9144000" cy="6863417"/>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آلية التنظيم الحراري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Mechanism of Thermoregulation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يختص الجزء الأمامي من الغدة تحت المهاد بالفقد الحراري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loss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بينما يختص الجزء الخلفي منها بالإنتاج الحراري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production</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وهي عبارة عن مركز للتنظيم الحراري في الجسم حيث ترد إليها الإشارات العصبية من ثلاث مناطق في الجسم,</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وهذه الثلاث مناطق بينها وبين الغدة اتصالات عصبية وهي:-</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-مستقبلات حرارية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Thermal Receptors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والتي توجد على الأطراف (السطح الخارجي للجسم).</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-الخلايا الحسية الحرارية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Thermal Sensitive Cells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والتي توجد في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Cranial CNS</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-المستقبلات الحرارية بفتحة الشرج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 Core Receptors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وهذه موجودة داخل الجسم على عمق 5-10سم تقريبا من فتحة المخرج.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تقوم النهايات العصبية الغير مغطاة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Naked Nerve Endings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الجلد باكتشاف كلا من الحرارة والبرودة. فالمستقبلات الحرارية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Heat Receptors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تستجيب للحرارة في الإنسان من 25م</a:t>
            </a:r>
            <a:r>
              <a:rPr kumimoji="0" lang="ar-SA"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 45م</a:t>
            </a:r>
            <a:r>
              <a:rPr kumimoji="0" lang="ar-SA"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أما لو زادت درجة حرارة الجلد عن هذا المدى فيؤدي ذلك إلى تنشيط مستقبلات الألم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Pain Receptors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حيث تخلق شعور واحساس باحتراق الجلد. أما بالنسبة لمستقبلات البرودة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Cold Receptors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فهي تستجيب لدرجات حرارة من 10م</a:t>
            </a:r>
            <a:r>
              <a:rPr kumimoji="0" lang="ar-SA"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إلى 20م</a:t>
            </a:r>
            <a:r>
              <a:rPr kumimoji="0" lang="ar-SA"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ويؤدي انخفاض درجة الحرارة عن 10م</a:t>
            </a:r>
            <a:r>
              <a:rPr kumimoji="0" lang="ar-SA"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إلى استجابة مستقبلات الألم.</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017306"/>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lvl="0" algn="r" rtl="1" eaLnBrk="0" fontAlgn="base" hangingPunct="0">
              <a:spcBef>
                <a:spcPct val="0"/>
              </a:spcBef>
              <a:spcAft>
                <a:spcPct val="0"/>
              </a:spcAft>
            </a:pPr>
            <a:r>
              <a:rPr lang="ar-SA" b="1" dirty="0" smtClean="0">
                <a:solidFill>
                  <a:schemeClr val="tx1"/>
                </a:solidFill>
                <a:latin typeface="Times New Roman" pitchFamily="18" charset="0"/>
                <a:ea typeface="Times New Roman" pitchFamily="18" charset="0"/>
                <a:cs typeface="Times New Roman" pitchFamily="18" charset="0"/>
              </a:rPr>
              <a:t>ويشمل آليات التنظيم الحراري أثناء التعرض الى درجات الحرارة الحارة كل من :</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b="1" dirty="0" smtClean="0">
                <a:solidFill>
                  <a:schemeClr val="tx1"/>
                </a:solidFill>
                <a:latin typeface="Times New Roman" pitchFamily="18" charset="0"/>
                <a:ea typeface="Times New Roman" pitchFamily="18" charset="0"/>
                <a:cs typeface="Times New Roman" pitchFamily="18" charset="0"/>
              </a:rPr>
              <a:t>التنظيم الحراري الفسيولوجي, ويشمل:</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1. تقليل مستويات الهرمونات المنتجة للطاقة مثل </a:t>
            </a:r>
            <a:r>
              <a:rPr lang="en-US" dirty="0" smtClean="0">
                <a:solidFill>
                  <a:schemeClr val="tx1"/>
                </a:solidFill>
                <a:latin typeface="Times New Roman" pitchFamily="18" charset="0"/>
                <a:ea typeface="Times New Roman" pitchFamily="18" charset="0"/>
                <a:cs typeface="Times New Roman" pitchFamily="18" charset="0"/>
              </a:rPr>
              <a:t>T3 </a:t>
            </a:r>
            <a:r>
              <a:rPr lang="ar-SA" dirty="0" smtClean="0">
                <a:solidFill>
                  <a:schemeClr val="tx1"/>
                </a:solidFill>
                <a:latin typeface="Times New Roman" pitchFamily="18" charset="0"/>
                <a:ea typeface="Times New Roman" pitchFamily="18" charset="0"/>
                <a:cs typeface="Times New Roman" pitchFamily="18" charset="0"/>
              </a:rPr>
              <a:t>و4</a:t>
            </a:r>
            <a:r>
              <a:rPr lang="en-US" dirty="0" smtClean="0">
                <a:solidFill>
                  <a:schemeClr val="tx1"/>
                </a:solidFill>
                <a:latin typeface="Times New Roman" pitchFamily="18" charset="0"/>
                <a:ea typeface="Times New Roman" pitchFamily="18" charset="0"/>
                <a:cs typeface="Times New Roman" pitchFamily="18" charset="0"/>
              </a:rPr>
              <a:t>T </a:t>
            </a:r>
            <a:r>
              <a:rPr lang="ar-SA" dirty="0" smtClean="0">
                <a:solidFill>
                  <a:schemeClr val="tx1"/>
                </a:solidFill>
                <a:latin typeface="Times New Roman" pitchFamily="18" charset="0"/>
                <a:ea typeface="Times New Roman" pitchFamily="18" charset="0"/>
                <a:cs typeface="Times New Roman" pitchFamily="18" charset="0"/>
              </a:rPr>
              <a:t>وتقليل معدلات تحول 4</a:t>
            </a:r>
            <a:r>
              <a:rPr lang="en-US" dirty="0" smtClean="0">
                <a:solidFill>
                  <a:schemeClr val="tx1"/>
                </a:solidFill>
                <a:latin typeface="Times New Roman" pitchFamily="18" charset="0"/>
                <a:ea typeface="Times New Roman" pitchFamily="18" charset="0"/>
                <a:cs typeface="Times New Roman" pitchFamily="18" charset="0"/>
              </a:rPr>
              <a:t>T </a:t>
            </a:r>
            <a:r>
              <a:rPr lang="ar-SA" dirty="0" smtClean="0">
                <a:solidFill>
                  <a:schemeClr val="tx1"/>
                </a:solidFill>
                <a:latin typeface="Times New Roman" pitchFamily="18" charset="0"/>
                <a:ea typeface="Times New Roman" pitchFamily="18" charset="0"/>
                <a:cs typeface="Times New Roman" pitchFamily="18" charset="0"/>
              </a:rPr>
              <a:t>الى </a:t>
            </a:r>
            <a:r>
              <a:rPr lang="en-US" dirty="0" smtClean="0">
                <a:solidFill>
                  <a:schemeClr val="tx1"/>
                </a:solidFill>
                <a:latin typeface="Times New Roman" pitchFamily="18" charset="0"/>
                <a:ea typeface="Times New Roman" pitchFamily="18" charset="0"/>
                <a:cs typeface="Times New Roman" pitchFamily="18" charset="0"/>
              </a:rPr>
              <a:t>T3 </a:t>
            </a:r>
            <a:r>
              <a:rPr lang="ar-SA" dirty="0" smtClean="0">
                <a:solidFill>
                  <a:schemeClr val="tx1"/>
                </a:solidFill>
                <a:latin typeface="Times New Roman" pitchFamily="18" charset="0"/>
                <a:ea typeface="Times New Roman" pitchFamily="18" charset="0"/>
                <a:cs typeface="Times New Roman" pitchFamily="18" charset="0"/>
              </a:rPr>
              <a:t>خارج الغدة الدرقية.</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2. فقد الشهية للطعام وبالتالي نقص كمية المادة الغذائية التي تصل للخلية وبالتالي نقص في عمليات أيض الخلايا.</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3. زيادة التعرق في الأنسان وزيادة معدل التنفس في الدجاج والأغنام والكلاب.</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4. إتساع الأوعية الموجودة بالجلد وبالتالي زيادة تدفق الدم للجلد.</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تؤدي نتائج النقطتين 1 و2 الى نقص الأنتاج الحراري, أما النقطتين 3 و 4 فيؤدي الى زيادة الفقد الحراري.</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b="1" dirty="0" smtClean="0">
                <a:solidFill>
                  <a:schemeClr val="tx1"/>
                </a:solidFill>
                <a:latin typeface="Times New Roman" pitchFamily="18" charset="0"/>
                <a:ea typeface="Times New Roman" pitchFamily="18" charset="0"/>
                <a:cs typeface="Times New Roman" pitchFamily="18" charset="0"/>
              </a:rPr>
              <a:t>التنظيم الحراري السلوكي, ويشمل:</a:t>
            </a:r>
            <a:endParaRPr lang="ar-IQ" b="1" dirty="0" smtClean="0">
              <a:solidFill>
                <a:schemeClr val="tx1"/>
              </a:solidFill>
              <a:latin typeface="Times New Roman" pitchFamily="18" charset="0"/>
              <a:ea typeface="Times New Roman" pitchFamily="18" charset="0"/>
              <a:cs typeface="Times New Roman" pitchFamily="18" charset="0"/>
            </a:endParaRPr>
          </a:p>
          <a:p>
            <a:pPr lvl="0" algn="r" rtl="1" eaLnBrk="0" fontAlgn="base" hangingPunct="0">
              <a:spcBef>
                <a:spcPct val="0"/>
              </a:spcBef>
              <a:spcAft>
                <a:spcPct val="0"/>
              </a:spcAft>
            </a:pP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1. يذهب الأنسان أو الحيوان الى الظل.</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2. القيام بعدة أفعال طبيعية التي تقيه أرتفاع الحرارة كما تزيد الفقد الحراري, كأنه تقليل الملابس أو الجلوس على مكان بارد أو أستخدام وسائل التبريد.</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en-US" b="1" dirty="0" smtClean="0">
                <a:solidFill>
                  <a:schemeClr val="tx1"/>
                </a:solidFill>
                <a:latin typeface="Times New Roman" pitchFamily="18" charset="0"/>
                <a:ea typeface="Times New Roman" pitchFamily="18" charset="0"/>
                <a:cs typeface="Times New Roman" pitchFamily="18" charset="0"/>
              </a:rPr>
              <a:t> </a:t>
            </a:r>
            <a:r>
              <a:rPr lang="ar-SA" b="1" dirty="0" smtClean="0">
                <a:solidFill>
                  <a:schemeClr val="tx1"/>
                </a:solidFill>
                <a:latin typeface="Times New Roman" pitchFamily="18" charset="0"/>
                <a:ea typeface="Times New Roman" pitchFamily="18" charset="0"/>
                <a:cs typeface="Times New Roman" pitchFamily="18" charset="0"/>
              </a:rPr>
              <a:t>ويشمل آليات التنظيم الحراري أثناء التعرض الى درجات الحرارة الباردة كل من :</a:t>
            </a:r>
            <a:endParaRPr lang="ar-IQ" b="1" smtClean="0">
              <a:solidFill>
                <a:schemeClr val="tx1"/>
              </a:solidFill>
              <a:latin typeface="Times New Roman" pitchFamily="18" charset="0"/>
              <a:ea typeface="Times New Roman" pitchFamily="18" charset="0"/>
              <a:cs typeface="Times New Roman" pitchFamily="18" charset="0"/>
            </a:endParaRPr>
          </a:p>
          <a:p>
            <a:pPr lvl="0" algn="r" rtl="1" eaLnBrk="0" fontAlgn="base" hangingPunct="0">
              <a:spcBef>
                <a:spcPct val="0"/>
              </a:spcBef>
              <a:spcAft>
                <a:spcPct val="0"/>
              </a:spcAft>
            </a:pP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b="1" dirty="0" smtClean="0">
                <a:solidFill>
                  <a:schemeClr val="tx1"/>
                </a:solidFill>
                <a:latin typeface="Times New Roman" pitchFamily="18" charset="0"/>
                <a:ea typeface="Times New Roman" pitchFamily="18" charset="0"/>
                <a:cs typeface="Times New Roman" pitchFamily="18" charset="0"/>
              </a:rPr>
              <a:t>التنظيم الحراري الفسيولوجي, ويشمل:</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1. زيادة مستويات الهرمونات المنتجة للطاقة مثل </a:t>
            </a:r>
            <a:r>
              <a:rPr lang="en-US" dirty="0" smtClean="0">
                <a:solidFill>
                  <a:schemeClr val="tx1"/>
                </a:solidFill>
                <a:latin typeface="Times New Roman" pitchFamily="18" charset="0"/>
                <a:ea typeface="Times New Roman" pitchFamily="18" charset="0"/>
                <a:cs typeface="Times New Roman" pitchFamily="18" charset="0"/>
              </a:rPr>
              <a:t>T3 </a:t>
            </a:r>
            <a:r>
              <a:rPr lang="ar-SA" dirty="0" smtClean="0">
                <a:solidFill>
                  <a:schemeClr val="tx1"/>
                </a:solidFill>
                <a:latin typeface="Times New Roman" pitchFamily="18" charset="0"/>
                <a:ea typeface="Times New Roman" pitchFamily="18" charset="0"/>
                <a:cs typeface="Times New Roman" pitchFamily="18" charset="0"/>
              </a:rPr>
              <a:t>و4</a:t>
            </a:r>
            <a:r>
              <a:rPr lang="en-US" dirty="0" smtClean="0">
                <a:solidFill>
                  <a:schemeClr val="tx1"/>
                </a:solidFill>
                <a:latin typeface="Times New Roman" pitchFamily="18" charset="0"/>
                <a:ea typeface="Times New Roman" pitchFamily="18" charset="0"/>
                <a:cs typeface="Times New Roman" pitchFamily="18" charset="0"/>
              </a:rPr>
              <a:t>T </a:t>
            </a:r>
            <a:r>
              <a:rPr lang="ar-SA" dirty="0" smtClean="0">
                <a:solidFill>
                  <a:schemeClr val="tx1"/>
                </a:solidFill>
                <a:latin typeface="Times New Roman" pitchFamily="18" charset="0"/>
                <a:ea typeface="Times New Roman" pitchFamily="18" charset="0"/>
                <a:cs typeface="Times New Roman" pitchFamily="18" charset="0"/>
              </a:rPr>
              <a:t>وزيادة معدلات تحول 4</a:t>
            </a:r>
            <a:r>
              <a:rPr lang="en-US" dirty="0" smtClean="0">
                <a:solidFill>
                  <a:schemeClr val="tx1"/>
                </a:solidFill>
                <a:latin typeface="Times New Roman" pitchFamily="18" charset="0"/>
                <a:ea typeface="Times New Roman" pitchFamily="18" charset="0"/>
                <a:cs typeface="Times New Roman" pitchFamily="18" charset="0"/>
              </a:rPr>
              <a:t>T </a:t>
            </a:r>
            <a:r>
              <a:rPr lang="ar-SA" dirty="0" smtClean="0">
                <a:solidFill>
                  <a:schemeClr val="tx1"/>
                </a:solidFill>
                <a:latin typeface="Times New Roman" pitchFamily="18" charset="0"/>
                <a:ea typeface="Times New Roman" pitchFamily="18" charset="0"/>
                <a:cs typeface="Times New Roman" pitchFamily="18" charset="0"/>
              </a:rPr>
              <a:t>الى </a:t>
            </a:r>
            <a:r>
              <a:rPr lang="en-US" dirty="0" smtClean="0">
                <a:solidFill>
                  <a:schemeClr val="tx1"/>
                </a:solidFill>
                <a:latin typeface="Times New Roman" pitchFamily="18" charset="0"/>
                <a:ea typeface="Times New Roman" pitchFamily="18" charset="0"/>
                <a:cs typeface="Times New Roman" pitchFamily="18" charset="0"/>
              </a:rPr>
              <a:t>T3 </a:t>
            </a:r>
            <a:r>
              <a:rPr lang="ar-SA" dirty="0" smtClean="0">
                <a:solidFill>
                  <a:schemeClr val="tx1"/>
                </a:solidFill>
                <a:latin typeface="Times New Roman" pitchFamily="18" charset="0"/>
                <a:ea typeface="Times New Roman" pitchFamily="18" charset="0"/>
                <a:cs typeface="Times New Roman" pitchFamily="18" charset="0"/>
              </a:rPr>
              <a:t>خارج الغدة الدرقية.</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2. زيادة تناول للطعام وبالتالي زيادةالعناصر الغذائية الواصلة للخلية وبالتالي زيادة عمليات أيض في الخلايا.</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3. رعشة العضلات.</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4. إنقباض الأوعية الموصلة للجلد وبالتالي نقص تدفق الدم للجلد مما يؤدي نقص الفقد الحراري.</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تؤدي نتائج النقطتين 1 و2 و3 الى زيادة الأنتاج الحراري.</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b="1" dirty="0" smtClean="0">
                <a:solidFill>
                  <a:schemeClr val="tx1"/>
                </a:solidFill>
                <a:latin typeface="Times New Roman" pitchFamily="18" charset="0"/>
                <a:ea typeface="Times New Roman" pitchFamily="18" charset="0"/>
                <a:cs typeface="Times New Roman" pitchFamily="18" charset="0"/>
              </a:rPr>
              <a:t>التنظيم الحراري السلوكي, ويشمل:</a:t>
            </a:r>
            <a:endParaRPr lang="ar-IQ" b="1" dirty="0" smtClean="0">
              <a:solidFill>
                <a:schemeClr val="tx1"/>
              </a:solidFill>
              <a:latin typeface="Times New Roman" pitchFamily="18" charset="0"/>
              <a:ea typeface="Times New Roman" pitchFamily="18" charset="0"/>
              <a:cs typeface="Times New Roman" pitchFamily="18" charset="0"/>
            </a:endParaRPr>
          </a:p>
          <a:p>
            <a:pPr lvl="0" algn="r" rtl="1" eaLnBrk="0" fontAlgn="base" hangingPunct="0">
              <a:spcBef>
                <a:spcPct val="0"/>
              </a:spcBef>
              <a:spcAft>
                <a:spcPct val="0"/>
              </a:spcAft>
            </a:pP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1. يذهب الأنسان أو الحيوان الى لمناطق الدافئة.</a:t>
            </a:r>
            <a:endParaRPr lang="en-US" dirty="0" smtClean="0">
              <a:solidFill>
                <a:schemeClr val="tx1"/>
              </a:solidFill>
              <a:latin typeface="Arial" pitchFamily="34" charset="0"/>
              <a:cs typeface="Arial" pitchFamily="34" charset="0"/>
            </a:endParaRPr>
          </a:p>
          <a:p>
            <a:pPr lvl="0" algn="r" rtl="1" eaLnBrk="0" fontAlgn="base" hangingPunct="0">
              <a:spcBef>
                <a:spcPct val="0"/>
              </a:spcBef>
              <a:spcAft>
                <a:spcPct val="0"/>
              </a:spcAft>
            </a:pPr>
            <a:r>
              <a:rPr lang="ar-SA" dirty="0" smtClean="0">
                <a:solidFill>
                  <a:schemeClr val="tx1"/>
                </a:solidFill>
                <a:latin typeface="Times New Roman" pitchFamily="18" charset="0"/>
                <a:ea typeface="Times New Roman" pitchFamily="18" charset="0"/>
                <a:cs typeface="Times New Roman" pitchFamily="18" charset="0"/>
              </a:rPr>
              <a:t>2. القيام بعدة أفعال طبيعية ليقلل الفقد الحراري, كأنه الزيادة في أرتداء الملابس السميكة أو الجلوس على مكان دافئة أو الجلوس بجوار بعضها بالنسبة للحيوان.</a:t>
            </a:r>
            <a:endParaRPr lang="en-US" dirty="0" smtClean="0">
              <a:solidFill>
                <a:schemeClr val="tx1"/>
              </a:solidFill>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270896"/>
            <a:ext cx="9144000" cy="7171194"/>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قواعد الاتزان الداخلي</a:t>
            </a:r>
            <a:r>
              <a:rPr kumimoji="0" lang="en-US"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a:p>
            <a:pPr lvl="0" algn="justLow" rtl="1" eaLnBrk="0" fontAlgn="base" hangingPunct="0">
              <a:spcBef>
                <a:spcPct val="0"/>
              </a:spcBef>
              <a:spcAft>
                <a:spcPct val="0"/>
              </a:spcAf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القاعدة الأولى</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وهى أن الجسم يقوم بعمل ثبات نسبي لمتغير ما</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lang="ar-SA" sz="2000" dirty="0" smtClean="0">
                <a:solidFill>
                  <a:schemeClr val="tx1"/>
                </a:solidFill>
                <a:latin typeface="Times New Roman" pitchFamily="18" charset="0"/>
                <a:ea typeface="Times New Roman" pitchFamily="18" charset="0"/>
                <a:cs typeface="Times New Roman" pitchFamily="18" charset="0"/>
              </a:rPr>
              <a:t>درجة حرارة الجسم مثلا</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عن طريق الموازنة ما بين الداخل</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الحرارة المكتسبة أو الإنتاج الحراري</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مع الخارج</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الحرارة المفقودة</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lvl="0" algn="justLow" rtl="1" eaLnBrk="0" fontAlgn="base" hangingPunct="0">
              <a:spcBef>
                <a:spcPct val="0"/>
              </a:spcBef>
              <a:spcAft>
                <a:spcPct val="0"/>
              </a:spcAf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القاعدة الثانية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أن التوازن الداخلي أو حالة الثبات النسبي لمتغير ما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درجة حرارة الجسم مثلا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بالبيئة الداخلية لا يعتمد على الكمية المطلقة للداخل والخارج ولكنه يعتمد فقط على حدوث توازن بينها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القاعدة الثالثة</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لا تستطيع آليات الاتزان الداخلي أن تحافظ على الثبات النسبي الكامل للبيئة الداخلية في حالة استمرار التغيرات في البيئة الخارجية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External Environment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ولكنها تستطيع فقط تقليل هذه التغيرات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فمثلا</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نجد دائما أن درجة حرارة الجسم الحيوان اقل في الشتاء عنه في الصيف هذا المقدار يقدر بحوالي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 في الأغنام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القاعدة الرابعة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بالنسبة للحيوان لا يتم تنظيم أي متغير في الجسم بإعطائه قيمه ثابتة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بمعنى أن نقول أن درجة حرارة تحت اللسان هي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37</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لكن هذا المتغير يتغير في مدى ضيق حول القيمة الطبيعية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بمعنى أن نقول أن درجة حرارة تحت اللسان في الحالة الطبيعية والصحية الجيدة هي ما بين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36.6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O</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إلى</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37.2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O</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وكلما زادت درجة دقة وحساسية وتمكن آليات الاتزان الداخلي كلما قل المدى الذي يتغير فيه هذا المتغير</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القاعدة الخامسة</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أن آليات الاتزان الداخلي لا تستطيع المحافظة على كل القيم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المتغيرات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Variables)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ثابتة نسبيا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مثال</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أننا نتذكر عندما تحدثنا عن تنظيم درجة حرارة الجسم انه لكي يحافظ الجسم على درجة حرارته تم تعديل نقاط موضوعة لنظم أخرى كثيرة فمثلا تم زيادة مستوى هرمونات الكورتيزول والـ</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T3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T4,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كما تم عمل انقباض للأوعية الدموية الموصلة للجلد بالإضافة لعمل رعشة بالتالي فلم تتم المحافظة على درجة حرارة الجسم إلا من خلال تغيرات كبيرة في نقاط موضعه قد حدثت وتم تحريك هذه النقاط عن القيمة الطبيعية وهو ما يسمى بتضارب الاحتياجات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Clashing Demands.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0" y="-5417"/>
            <a:ext cx="9144000" cy="6863417"/>
          </a:xfrm>
          <a:prstGeom prst="rect">
            <a:avLst/>
          </a:prstGeom>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IQ"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خصائص </a:t>
            </a:r>
            <a:r>
              <a:rPr kumimoji="0" lang="ar-SA"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الاتزان الداخلي</a:t>
            </a:r>
            <a:r>
              <a:rPr kumimoji="0" lang="ar-IQ" sz="4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فهم الاتزان الداخلي (الاتزان الوظيفي) أمر أساسي لفهم وظيفة الجسم ككل، كما يخضع الكائن الى التغيير والتطور طوال حياتها. تمتلك أنظمة الاتزان الداخلي عدة خصائص, </a:t>
            </a:r>
            <a:r>
              <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منها</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 فهي فائقة الأستقرار، وهذا يعني قدرة النظام على اختبار الطريقة التي ينبغي من خلالها تعديل متغيراته،</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 تساهم منظمتهم بأكملها (الداخلية والتركيبية والوظيفية) في الحفاظ على التوازن،</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ar-IQ"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علم وظائف الأعضاء هو إلى حد كبير دراسة العمليات المتعلقة بالتوازن الداخلي.</a:t>
            </a: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000" b="1" i="0" u="none" strike="noStrike" cap="none" normalizeH="0" baseline="0" dirty="0" smtClean="0">
                <a:ln>
                  <a:noFill/>
                </a:ln>
                <a:solidFill>
                  <a:srgbClr val="C00000"/>
                </a:solidFill>
                <a:effectLst/>
                <a:latin typeface="Calibri" pitchFamily="34" charset="0"/>
                <a:ea typeface="Times New Roman" pitchFamily="18" charset="0"/>
                <a:cs typeface="Arial" pitchFamily="34" charset="0"/>
              </a:rPr>
              <a:t>لدراسة تأقلم الحيوانات للظروف البيئية المختلفة يجب أولا أن نتعرف على الاتزان الحراري ووسائل تنظيم الحرارة</a:t>
            </a:r>
            <a:r>
              <a:rPr kumimoji="0" lang="en-GB" sz="2000" b="1" i="0" u="none" strike="noStrike" cap="none" normalizeH="0" baseline="0" dirty="0" smtClean="0">
                <a:ln>
                  <a:noFill/>
                </a:ln>
                <a:solidFill>
                  <a:srgbClr val="C00000"/>
                </a:solidFill>
                <a:effectLst/>
                <a:latin typeface="Calibri" pitchFamily="34" charset="0"/>
                <a:ea typeface="Times New Roman" pitchFamily="18" charset="0"/>
                <a:cs typeface="Arial" pitchFamily="34" charset="0"/>
              </a:rPr>
              <a:t>.</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يتم تنظيم الثبات النسبي</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الاتزان الداخلي </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Homeostasis) </a:t>
            </a:r>
            <a:r>
              <a:rPr kumimoji="0" lang="ar-SA"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لدرجة حرارة جسم الإنسان أو الحيوان بطريقين هما</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endParaRPr kumimoji="0" lang="ar-IQ"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1 </a:t>
            </a:r>
            <a:r>
              <a:rPr kumimoji="0" lang="ar-IQ"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r>
              <a:rPr kumimoji="0" lang="ar-IQ" sz="2000" b="1" i="0" u="none" strike="noStrike" cap="none" normalizeH="0" dirty="0" smtClean="0">
                <a:ln>
                  <a:noFill/>
                </a:ln>
                <a:solidFill>
                  <a:srgbClr val="C00000"/>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التنظيم الحراري السلوكي </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Behavioral Thermoregulation.</a:t>
            </a:r>
            <a:endParaRPr kumimoji="0" lang="en-US" sz="20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2</a:t>
            </a:r>
            <a:r>
              <a:rPr kumimoji="0" lang="ar-IQ"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a:t>
            </a:r>
            <a:r>
              <a:rPr kumimoji="0" lang="ar-IQ" sz="2000" b="1" i="0" u="none" strike="noStrike" cap="none" normalizeH="0" dirty="0" smtClean="0">
                <a:ln>
                  <a:noFill/>
                </a:ln>
                <a:solidFill>
                  <a:srgbClr val="C00000"/>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التنظيم الحراري الفسيولوجي </a:t>
            </a: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Physiological Thermoregulation.</a:t>
            </a:r>
            <a:endParaRPr kumimoji="0" lang="en-US" sz="2000" b="1" i="0" u="none" strike="noStrike" cap="none" normalizeH="0" baseline="0" dirty="0" smtClean="0">
              <a:ln>
                <a:noFill/>
              </a:ln>
              <a:solidFill>
                <a:srgbClr val="C0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endParaRPr kumimoji="0" lang="en-US" sz="2000" b="1"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9144000" cy="2554545"/>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التنظيم الحراري هو وظيفة رئيسية في المحافظة على التوازن الداخلي, ويتم التحكم فيها من قبل الأجهزة المركزية، والتمثيل الغذائي، الطاقة والغدد الصماء. بعض الخصائص مثل كتلة الجسم وهندسة الجسم من خلال علاقتها مع معدل الأيض القاعدي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basal metabolic rate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ولكن أيضا المعايير المظهرية أكثر دقة مثل لون الفراء، يمكن أن تؤثر على استخدام التعديلات السلوكية. وتؤدي قدرات التنظيم الحراري دورا تكيفيا محددا للبقاء على قيد الحياة في بيئة تتفاوت فيها الموارد ودرجات حرارة المحيط. وهذا يعني أن الظروف المحلية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local conditions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والموسم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season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ونوع الجنس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gender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والشيخوخة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aging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قد يكون لها تأثيرات كبيرة على إظهار التنظيم الحراري السلوكي وتكرارها.</a:t>
            </a: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p:txBody>
      </p:sp>
      <p:sp>
        <p:nvSpPr>
          <p:cNvPr id="5" name="Rectangle 4"/>
          <p:cNvSpPr/>
          <p:nvPr/>
        </p:nvSpPr>
        <p:spPr>
          <a:xfrm>
            <a:off x="0" y="2590800"/>
            <a:ext cx="9144000" cy="1938992"/>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lvl="0" algn="just" rtl="1" eaLnBrk="0" fontAlgn="base" hangingPunct="0">
              <a:spcBef>
                <a:spcPct val="0"/>
              </a:spcBef>
              <a:spcAft>
                <a:spcPct val="0"/>
              </a:spcAft>
            </a:pPr>
            <a:r>
              <a:rPr lang="ar-IQ" sz="2000" b="1" dirty="0" smtClean="0">
                <a:solidFill>
                  <a:schemeClr val="tx1"/>
                </a:solidFill>
                <a:latin typeface="Arial" pitchFamily="34" charset="0"/>
                <a:ea typeface="Times New Roman" pitchFamily="18" charset="0"/>
                <a:cs typeface="Arial" pitchFamily="34" charset="0"/>
              </a:rPr>
              <a:t>الموسم: تعتمد قدرة التنظيم الحراري اعتمادا کبیرا علی التغیرات الموسمية، وتشیر إلی التغیرات الموسمیة في مكونات الجسم، والتوصیل الحراري، الحالة الھرمونية. وفقا لتأثيرات المعتمدة على الموسم على التنظيم الحراري اللاإرادي، تم وصف التعديلات السلوكية وكفاءتها في العديد من الأنواع الحية لتختلف على طول المواسم. على سبيل المثال، يفضل الهامستر الذهبي درجة حرارة المحيط بلغ معدله حوالي 8 درجة مئوية في حالة ما قبل السبات</a:t>
            </a:r>
            <a:r>
              <a:rPr lang="en-US" sz="2000" b="1" dirty="0" smtClean="0">
                <a:solidFill>
                  <a:schemeClr val="tx1"/>
                </a:solidFill>
                <a:latin typeface="Arial" pitchFamily="34" charset="0"/>
                <a:ea typeface="Times New Roman" pitchFamily="18" charset="0"/>
                <a:cs typeface="Arial" pitchFamily="34" charset="0"/>
              </a:rPr>
              <a:t> hibernating</a:t>
            </a:r>
            <a:r>
              <a:rPr lang="ar-IQ" sz="2000" b="1" dirty="0" smtClean="0">
                <a:solidFill>
                  <a:schemeClr val="tx1"/>
                </a:solidFill>
                <a:latin typeface="Arial" pitchFamily="34" charset="0"/>
                <a:ea typeface="Times New Roman" pitchFamily="18" charset="0"/>
                <a:cs typeface="Arial" pitchFamily="34" charset="0"/>
              </a:rPr>
              <a:t>، ولكن تفضيل درجة حرارة المحيط أكثر من 24 درجة مئوية في فترة ما بعد السبات</a:t>
            </a:r>
            <a:r>
              <a:rPr lang="en-US" sz="2000" b="1" dirty="0" smtClean="0">
                <a:solidFill>
                  <a:schemeClr val="tx1"/>
                </a:solidFill>
                <a:latin typeface="Arial" pitchFamily="34" charset="0"/>
                <a:ea typeface="Times New Roman" pitchFamily="18" charset="0"/>
                <a:cs typeface="Arial" pitchFamily="34" charset="0"/>
              </a:rPr>
              <a:t>. </a:t>
            </a:r>
            <a:endParaRPr lang="en-US" sz="2000" b="1" dirty="0" smtClean="0">
              <a:solidFill>
                <a:schemeClr val="tx1"/>
              </a:solidFill>
              <a:latin typeface="Arial" pitchFamily="34" charset="0"/>
              <a:cs typeface="Arial" pitchFamily="34" charset="0"/>
            </a:endParaRPr>
          </a:p>
        </p:txBody>
      </p:sp>
      <p:sp>
        <p:nvSpPr>
          <p:cNvPr id="16386" name="Rectangle 2"/>
          <p:cNvSpPr>
            <a:spLocks noChangeArrowheads="1"/>
          </p:cNvSpPr>
          <p:nvPr/>
        </p:nvSpPr>
        <p:spPr bwMode="auto">
          <a:xfrm>
            <a:off x="0" y="4611231"/>
            <a:ext cx="9144000" cy="2246769"/>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الجنس</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من المعروف اليوم أن الجنس يؤثر على قدرات التنظيم الحراري. وقد وصفت تأثيرات الجنس على التعديلات السلوكية في أنواع مختلفة مثل القوارض . في القوارض تظهر الإناث قدرات أكبر لإنتاج الحرارة الناجمة عن البرد، وقد عزى ذلك الى تدخل الجنس في القدرات حركي الوعائية؟ بدلا من خاصية إنتاج الحرارة. تعزز الإناث بوجه خاص على استقرار درجة حرارة المحيط مقارنة بالذكور فيما يتعلق بالمفاضلة بين الطاقة اللازمة للتنظيم الحراري والطاقة المخصصة لصحة التكاثرية (الأنجابية). في الواقع، قيود الطاقة خلال فترة التكاثر تعتمد على تخصيص الطاقة لنمو النسل ورعاية الوالدين. وبالتالي فإن الإناث من شأنه أن يعزز التنظيم الحراري السلوكي وبالتالي الحفاظ على مستويات منخفضة من إنفاق الطاقة. </a:t>
            </a:r>
            <a:endParaRPr kumimoji="0" lang="ar-IQ"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0"/>
            <a:ext cx="9144000" cy="6863417"/>
          </a:xfrm>
          <a:prstGeom prst="rect">
            <a:avLst/>
          </a:prstGeom>
          <a:solidFill>
            <a:schemeClr val="accent2"/>
          </a:solidFill>
          <a:ln>
            <a:headEnd/>
            <a:tailEn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الشيخوخة</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العديد من الدراسات الوبائية تصف زيادة انتشار الوفاة في كبار السن من أنخفاض الحرارة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hypothermia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ارتفاع الحرارة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hyperthermia</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مما يشير إلى أن التنظيم الحراري، فضلا عن وظائف بيولوجية أخرى، تكون تالفة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impaired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مع التقدم في السن. في الواقع، من بين التأثيرات الضارة للسن على التنظيم الحراري اللاإرادي يمكن التطرق الى ضعف القدرات الوعائية الحركية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vasomotor capacities</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مما يعيق بشدة التفاعل بين الكائن الحي والبيئة المتغيرة. خلال التعرض الى الجو البارد، تشير البيانات إلى أن القدرات الفسيولوجية لإنتاج حرارة الجسم تنخفض مع التقدم في السن. وبالإضافة إلى ذلك، فقد تبين أن القدرة على فقدان الحرارة عن طريق التبخر تنخفض خلال الشيخوخة ويمكن أن تساهم في زيادة خطر الجفاف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dehydration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أثناء التعرض للحرارة.</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وأحسن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مثال</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لتعريف الاتزان الداخلي والذي يعني بقاء درجة حرارة الجسم ثابتة لا تتغير بقدر الإمكان إلا في حدود ضيقة جدا مثلما يحدث في الإنسان حيث تظل درجة حرارته غالبا في الحالات الطبيعية قريبة جدا من</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37</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0</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وتعتبر الغدة تحت المهاد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Hypothalamus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بعض الثدييات ومنها الإنسان عبارة عن منظم حرارة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Thermostat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حيث تتحكم في تنظيم درجة حرارة الجسم عن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طريق</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مركزين</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المركز الأول</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وهو موجود في الغدة الأمامية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Anterior Hypothalamus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وهو متخصص بالفقد الحراري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المركز الثاني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وهو موجود في الغدة الخلفية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Posterior Hypothalamus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وهو مختص بحفظ الحرارة أو المحافظة على الحرارة من الفقد</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ويمتلك التنظيم الحراري أثناء العمل له وظيفتين منفصلتين هما</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زيادة الحرارة المنتجة داخل الجسم بمستويات تتناسب مع كمية الأوكسجين المأخوذ أو</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المستهلك</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تنظيم الحرارة المفقود بدرجة تعادل كمية الحرارة الكلية المنتجة بصرف النظر عن الحرارة المنتجة داخليا</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nvSpPr>
        <p:spPr bwMode="auto">
          <a:xfrm>
            <a:off x="0" y="0"/>
            <a:ext cx="9144000" cy="68634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تسبب الاختلافات الموسمية في درجة الحرارة المحيطة بالحيوان اختلافات موسمية أيضا في الطاقة الناتجة من عمليات التمثيل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Metabolism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والتناسل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Reproduction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والإنتاجية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Production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لهذه الحيوانات والطريقة التي تؤثر بها درجة الحرارة على الصفات السابقة تتم عن طريق سلسلة من التفاعلات في الجهاز العصبي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والهرمونات</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والأنزيمات والتي تتحكم في النشاط الوظيفي لكل أجزاء الجسم</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وتنقسم الحيوانات إلى نوعين حسب تأثرها بدرجة الحرارة المحيطة</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Low" defTabSz="914400" rtl="1" eaLnBrk="0" fontAlgn="base" latinLnBrk="0" hangingPunct="0">
              <a:lnSpc>
                <a:spcPct val="100000"/>
              </a:lnSpc>
              <a:spcBef>
                <a:spcPct val="0"/>
              </a:spcBef>
              <a:spcAft>
                <a:spcPct val="0"/>
              </a:spcAft>
              <a:buClrTx/>
              <a:buSzTx/>
              <a:buFontTx/>
              <a:buNone/>
              <a:tabLst/>
            </a:pPr>
            <a:endParaRPr lang="en-US"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ذوات الدم البارد </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متغيرة درجة الحرارة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Poikilotherms</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المطاوعة حراريا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Thermoconformer</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p>
          <a:p>
            <a:pPr marL="0" marR="0" lvl="0" indent="0" algn="justLow" defTabSz="914400" rtl="1" eaLnBrk="0" fontAlgn="base" latinLnBrk="0" hangingPunct="0">
              <a:lnSpc>
                <a:spcPct val="100000"/>
              </a:lnSpc>
              <a:spcBef>
                <a:spcPct val="0"/>
              </a:spcBef>
              <a:spcAft>
                <a:spcPct val="0"/>
              </a:spcAft>
              <a:buClrTx/>
              <a:buSzTx/>
              <a:buFontTx/>
              <a:buNone/>
              <a:tabLst/>
            </a:pPr>
            <a:endParaRPr lang="en-US"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ذوات الدم الحار</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أو ثابتة درجة الحرارة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Homeotherms</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أو المنظمة حراريا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Thermoregulator</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ذوات الدم البارد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Poikilotherms</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تختلف درجة حرارة جسم الحيوان إيجابيا مع درجة الحرارة المحيطة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a</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Ambient Temperature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بالحيوان فعند ارتفاع درجة الحرارة المحيطة بالحيوان ترتفع درجة حرارة الجسم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Body Temperature </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t>
            </a:r>
            <a:r>
              <a:rPr kumimoji="0" lang="en-US" sz="2000" b="0"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b</a:t>
            </a:r>
            <a:r>
              <a:rPr kumimoji="0" lang="ar-AE"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وبالتالي تنشط العمليات البيولوجية به وعند انخفاض درجة الحرارة المحيطة بالحيوان تنخفض درجة حرارة جسمه وبالتالي يقل نشاط كل العمليات البيولوجية في جسمه ومن أمثلة هذه الحيوانات هي الأسماك أو كل الحيوانات التي تعيش في المياه لذلك نجد أن الأسماك تهاجر من درجات الحرارة الغير ملائمة لها إلى مياه تكون درجات الحرارة المحيطة بها ملائمة لها إذ تتميز بعضها بخاصية السبات الشتوي</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AE"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729430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r" rtl="1" eaLnBrk="0" fontAlgn="base" hangingPunct="0">
              <a:spcBef>
                <a:spcPct val="0"/>
              </a:spcBef>
              <a:spcAft>
                <a:spcPct val="0"/>
              </a:spcAft>
            </a:pPr>
            <a:r>
              <a:rPr lang="ar-AE" b="1" dirty="0" smtClean="0">
                <a:latin typeface="Times New Roman" pitchFamily="18" charset="0"/>
                <a:ea typeface="Times New Roman" pitchFamily="18" charset="0"/>
                <a:cs typeface="Times New Roman" pitchFamily="18" charset="0"/>
              </a:rPr>
              <a:t>وتمتاز هذه الحيوانات بما يلي:</a:t>
            </a:r>
            <a:endParaRPr lang="en-US" dirty="0" smtClean="0">
              <a:latin typeface="Arial" pitchFamily="34" charset="0"/>
              <a:cs typeface="Arial" pitchFamily="34" charset="0"/>
            </a:endParaRPr>
          </a:p>
          <a:p>
            <a:pPr lvl="0" algn="r" rtl="1" eaLnBrk="0" fontAlgn="base" hangingPunct="0">
              <a:spcBef>
                <a:spcPct val="0"/>
              </a:spcBef>
              <a:spcAft>
                <a:spcPct val="0"/>
              </a:spcAft>
            </a:pPr>
            <a:r>
              <a:rPr lang="ar-AE" dirty="0" smtClean="0">
                <a:latin typeface="Times New Roman" pitchFamily="18" charset="0"/>
                <a:ea typeface="Times New Roman" pitchFamily="18" charset="0"/>
                <a:cs typeface="Times New Roman" pitchFamily="18" charset="0"/>
              </a:rPr>
              <a:t>1- انخفاض معدل الأيض فيها ويكون مرتبط مباشرة  بـ </a:t>
            </a:r>
            <a:r>
              <a:rPr lang="en-US" dirty="0" smtClean="0">
                <a:latin typeface="Times New Roman" pitchFamily="18" charset="0"/>
                <a:ea typeface="Times New Roman" pitchFamily="18" charset="0"/>
                <a:cs typeface="Times New Roman" pitchFamily="18" charset="0"/>
              </a:rPr>
              <a:t>Ta </a:t>
            </a:r>
            <a:r>
              <a:rPr lang="ar-AE" dirty="0" smtClean="0">
                <a:latin typeface="Times New Roman" pitchFamily="18" charset="0"/>
                <a:ea typeface="Times New Roman" pitchFamily="18" charset="0"/>
                <a:cs typeface="Times New Roman" pitchFamily="18" charset="0"/>
              </a:rPr>
              <a:t>ويتأثر بها كما تتأثر التفاعلات الكيميائية في المختبر بالحرارة .</a:t>
            </a:r>
            <a:endParaRPr lang="en-US" dirty="0" smtClean="0">
              <a:latin typeface="Arial" pitchFamily="34" charset="0"/>
              <a:cs typeface="Arial" pitchFamily="34" charset="0"/>
            </a:endParaRPr>
          </a:p>
          <a:p>
            <a:pPr lvl="0" algn="r" rtl="1" eaLnBrk="0" fontAlgn="base" hangingPunct="0">
              <a:spcBef>
                <a:spcPct val="0"/>
              </a:spcBef>
              <a:spcAft>
                <a:spcPct val="0"/>
              </a:spcAft>
            </a:pPr>
            <a:r>
              <a:rPr lang="ar-AE" dirty="0" smtClean="0">
                <a:latin typeface="Times New Roman" pitchFamily="18" charset="0"/>
                <a:ea typeface="Times New Roman" pitchFamily="18" charset="0"/>
                <a:cs typeface="Times New Roman" pitchFamily="18" charset="0"/>
              </a:rPr>
              <a:t>2- لا تمتلك هذه الحيوانات وسائل تنظيم الحرارة الفيزيائي وذلك يجعل </a:t>
            </a:r>
            <a:r>
              <a:rPr lang="en-US" dirty="0" smtClean="0">
                <a:latin typeface="Times New Roman" pitchFamily="18" charset="0"/>
                <a:ea typeface="Times New Roman" pitchFamily="18" charset="0"/>
                <a:cs typeface="Times New Roman" pitchFamily="18" charset="0"/>
              </a:rPr>
              <a:t>Tb </a:t>
            </a:r>
            <a:r>
              <a:rPr lang="ar-AE" dirty="0" smtClean="0">
                <a:latin typeface="Times New Roman" pitchFamily="18" charset="0"/>
                <a:ea typeface="Times New Roman" pitchFamily="18" charset="0"/>
                <a:cs typeface="Times New Roman" pitchFamily="18" charset="0"/>
              </a:rPr>
              <a:t>متغيرة مساوي أو مقارب لـ1± 0م لـ </a:t>
            </a:r>
            <a:r>
              <a:rPr lang="en-US" dirty="0" smtClean="0">
                <a:latin typeface="Times New Roman" pitchFamily="18" charset="0"/>
                <a:ea typeface="Times New Roman" pitchFamily="18" charset="0"/>
                <a:cs typeface="Times New Roman" pitchFamily="18" charset="0"/>
              </a:rPr>
              <a:t>Ta</a:t>
            </a:r>
            <a:r>
              <a:rPr lang="ar-AE" dirty="0" smtClean="0">
                <a:latin typeface="Times New Roman" pitchFamily="18" charset="0"/>
                <a:ea typeface="Times New Roman" pitchFamily="18" charset="0"/>
                <a:cs typeface="Times New Roman" pitchFamily="18" charset="0"/>
              </a:rPr>
              <a:t>.</a:t>
            </a:r>
            <a:endParaRPr lang="en-US" dirty="0" smtClean="0">
              <a:latin typeface="Arial" pitchFamily="34" charset="0"/>
              <a:cs typeface="Arial" pitchFamily="34" charset="0"/>
            </a:endParaRPr>
          </a:p>
          <a:p>
            <a:pPr lvl="0" algn="r" rtl="1" eaLnBrk="0" fontAlgn="base" hangingPunct="0">
              <a:spcBef>
                <a:spcPct val="0"/>
              </a:spcBef>
              <a:spcAft>
                <a:spcPct val="0"/>
              </a:spcAft>
            </a:pPr>
            <a:r>
              <a:rPr lang="ar-AE" b="1" dirty="0" smtClean="0">
                <a:latin typeface="Times New Roman" pitchFamily="18" charset="0"/>
                <a:ea typeface="Times New Roman" pitchFamily="18" charset="0"/>
                <a:cs typeface="Times New Roman" pitchFamily="18" charset="0"/>
              </a:rPr>
              <a:t>      </a:t>
            </a:r>
            <a:r>
              <a:rPr lang="ar-AE" dirty="0" smtClean="0">
                <a:latin typeface="Times New Roman" pitchFamily="18" charset="0"/>
                <a:ea typeface="Times New Roman" pitchFamily="18" charset="0"/>
                <a:cs typeface="Times New Roman" pitchFamily="18" charset="0"/>
              </a:rPr>
              <a:t>وهناك وسائل بسيطة للحفاظ على تقارب </a:t>
            </a:r>
            <a:r>
              <a:rPr lang="en-US" dirty="0" smtClean="0">
                <a:latin typeface="Times New Roman" pitchFamily="18" charset="0"/>
                <a:ea typeface="Times New Roman" pitchFamily="18" charset="0"/>
                <a:cs typeface="Times New Roman" pitchFamily="18" charset="0"/>
              </a:rPr>
              <a:t>Ta </a:t>
            </a:r>
            <a:r>
              <a:rPr lang="ar-AE" dirty="0" smtClean="0">
                <a:latin typeface="Times New Roman" pitchFamily="18" charset="0"/>
                <a:ea typeface="Times New Roman" pitchFamily="18" charset="0"/>
                <a:cs typeface="Times New Roman" pitchFamily="18" charset="0"/>
              </a:rPr>
              <a:t>مع </a:t>
            </a:r>
            <a:r>
              <a:rPr lang="en-US" dirty="0" smtClean="0">
                <a:latin typeface="Times New Roman" pitchFamily="18" charset="0"/>
                <a:ea typeface="Times New Roman" pitchFamily="18" charset="0"/>
                <a:cs typeface="Times New Roman" pitchFamily="18" charset="0"/>
              </a:rPr>
              <a:t>Tb </a:t>
            </a:r>
            <a:r>
              <a:rPr lang="ar-AE" dirty="0" smtClean="0">
                <a:latin typeface="Times New Roman" pitchFamily="18" charset="0"/>
                <a:ea typeface="Times New Roman" pitchFamily="18" charset="0"/>
                <a:cs typeface="Times New Roman" pitchFamily="18" charset="0"/>
              </a:rPr>
              <a:t>مثل تحريك أجنحة الحشرات قبل الطيران لرفع </a:t>
            </a:r>
            <a:r>
              <a:rPr lang="en-US" dirty="0" smtClean="0">
                <a:latin typeface="Times New Roman" pitchFamily="18" charset="0"/>
                <a:ea typeface="Times New Roman" pitchFamily="18" charset="0"/>
                <a:cs typeface="Times New Roman" pitchFamily="18" charset="0"/>
              </a:rPr>
              <a:t>Tb</a:t>
            </a:r>
            <a:r>
              <a:rPr lang="ar-AE" dirty="0" smtClean="0">
                <a:latin typeface="Times New Roman" pitchFamily="18" charset="0"/>
                <a:ea typeface="Times New Roman" pitchFamily="18" charset="0"/>
                <a:cs typeface="Times New Roman" pitchFamily="18" charset="0"/>
              </a:rPr>
              <a:t>, كما يلجأ النحل إلى ترطيب قاع الخلية بالماء ومن ثم تحرك أجنحتها لخفض درجة حرارة الخلية, وفي الشتاء تتجمع الحشرات مع بعضها لرفع درجة الحرارة. </a:t>
            </a:r>
            <a:r>
              <a:rPr lang="ar-AE" b="1" dirty="0" smtClean="0">
                <a:latin typeface="Times New Roman" pitchFamily="18" charset="0"/>
                <a:ea typeface="Times New Roman" pitchFamily="18" charset="0"/>
                <a:cs typeface="Times New Roman" pitchFamily="18" charset="0"/>
              </a:rPr>
              <a:t>وهنالك وسائل أكثر تأثيرا لكي تمكن هذه الأنواع من الحيوانات من الحفاظ من الانقراض وهي:</a:t>
            </a:r>
            <a:endParaRPr lang="ar-IQ" b="1" dirty="0" smtClean="0">
              <a:latin typeface="Times New Roman" pitchFamily="18" charset="0"/>
              <a:ea typeface="Times New Roman" pitchFamily="18" charset="0"/>
              <a:cs typeface="Times New Roman" pitchFamily="18" charset="0"/>
            </a:endParaRPr>
          </a:p>
          <a:p>
            <a:pPr lvl="0" algn="r" rtl="1" eaLnBrk="0" fontAlgn="base" hangingPunct="0">
              <a:spcBef>
                <a:spcPct val="0"/>
              </a:spcBef>
              <a:spcAft>
                <a:spcPct val="0"/>
              </a:spcAft>
            </a:pPr>
            <a:endParaRPr lang="en-US" dirty="0" smtClean="0">
              <a:latin typeface="Arial" pitchFamily="34" charset="0"/>
              <a:cs typeface="Arial" pitchFamily="34" charset="0"/>
            </a:endParaRPr>
          </a:p>
          <a:p>
            <a:pPr lvl="0" algn="r" rtl="1" eaLnBrk="0" fontAlgn="base" hangingPunct="0">
              <a:spcBef>
                <a:spcPct val="0"/>
              </a:spcBef>
              <a:spcAft>
                <a:spcPct val="0"/>
              </a:spcAft>
              <a:buFontTx/>
              <a:buChar char="•"/>
            </a:pPr>
            <a:r>
              <a:rPr lang="ar-AE" dirty="0" smtClean="0">
                <a:latin typeface="Times New Roman" pitchFamily="18" charset="0"/>
                <a:ea typeface="Times New Roman" pitchFamily="18" charset="0"/>
                <a:cs typeface="Times New Roman" pitchFamily="18" charset="0"/>
              </a:rPr>
              <a:t>وضع أعداد كبيرة من البيض وبذلك تعويض عن نسبة الهلاك العالية نتيجة تغير </a:t>
            </a:r>
            <a:r>
              <a:rPr lang="en-US" dirty="0" smtClean="0">
                <a:latin typeface="Times New Roman" pitchFamily="18" charset="0"/>
                <a:ea typeface="Times New Roman" pitchFamily="18" charset="0"/>
                <a:cs typeface="Times New Roman" pitchFamily="18" charset="0"/>
              </a:rPr>
              <a:t>Ta</a:t>
            </a:r>
            <a:r>
              <a:rPr lang="ar-AE" dirty="0" smtClean="0">
                <a:latin typeface="Times New Roman" pitchFamily="18" charset="0"/>
                <a:ea typeface="Times New Roman" pitchFamily="18" charset="0"/>
                <a:cs typeface="Times New Roman" pitchFamily="18" charset="0"/>
              </a:rPr>
              <a:t>.</a:t>
            </a:r>
            <a:endParaRPr lang="en-US" dirty="0" smtClean="0">
              <a:latin typeface="Arial" pitchFamily="34" charset="0"/>
              <a:cs typeface="Arial" pitchFamily="34" charset="0"/>
            </a:endParaRPr>
          </a:p>
          <a:p>
            <a:pPr lvl="0" algn="r" rtl="1" eaLnBrk="0" fontAlgn="base" hangingPunct="0">
              <a:spcBef>
                <a:spcPct val="0"/>
              </a:spcBef>
              <a:spcAft>
                <a:spcPct val="0"/>
              </a:spcAft>
              <a:buFontTx/>
              <a:buChar char="•"/>
            </a:pPr>
            <a:r>
              <a:rPr lang="ar-AE" dirty="0" smtClean="0">
                <a:latin typeface="Times New Roman" pitchFamily="18" charset="0"/>
                <a:ea typeface="Times New Roman" pitchFamily="18" charset="0"/>
                <a:cs typeface="Times New Roman" pitchFamily="18" charset="0"/>
              </a:rPr>
              <a:t>توقيت أدوار حياتها بما يتلاءم والتغيرات الحرارية الخارجية حيث تكون بهيئة بيوض محاطة بقشور سميكة واقية أو يرقات منعزلة في مكان ما أو عذارى محاطة بشرانق واقية أو تلجأ إلى السبات قبل حلول موجة التغاير الحراري. </a:t>
            </a:r>
            <a:endParaRPr lang="en-US" dirty="0" smtClean="0">
              <a:latin typeface="Arial" pitchFamily="34" charset="0"/>
              <a:cs typeface="Arial" pitchFamily="34" charset="0"/>
            </a:endParaRPr>
          </a:p>
          <a:p>
            <a:pPr lvl="0" algn="r" rtl="1" eaLnBrk="0" fontAlgn="base" hangingPunct="0">
              <a:spcBef>
                <a:spcPct val="0"/>
              </a:spcBef>
              <a:spcAft>
                <a:spcPct val="0"/>
              </a:spcAft>
              <a:buFontTx/>
              <a:buChar char="•"/>
            </a:pPr>
            <a:r>
              <a:rPr lang="ar-AE" dirty="0" smtClean="0">
                <a:latin typeface="Times New Roman" pitchFamily="18" charset="0"/>
                <a:ea typeface="Times New Roman" pitchFamily="18" charset="0"/>
                <a:cs typeface="Times New Roman" pitchFamily="18" charset="0"/>
              </a:rPr>
              <a:t>البقاء في الماء بشكل دائم أو اللجوء إليه في الأدوار الحرجة من دورات حياتها, حيث أن درجة حرارة الماء لا تنخفض دون 4 م</a:t>
            </a:r>
            <a:r>
              <a:rPr lang="en-US" baseline="30000" dirty="0" smtClean="0">
                <a:latin typeface="Times New Roman" pitchFamily="18" charset="0"/>
                <a:ea typeface="Times New Roman" pitchFamily="18" charset="0"/>
                <a:cs typeface="Times New Roman" pitchFamily="18" charset="0"/>
              </a:rPr>
              <a:t>O</a:t>
            </a:r>
            <a:r>
              <a:rPr lang="en-US" dirty="0" smtClean="0">
                <a:latin typeface="Times New Roman" pitchFamily="18" charset="0"/>
                <a:ea typeface="Times New Roman" pitchFamily="18" charset="0"/>
                <a:cs typeface="Times New Roman" pitchFamily="18" charset="0"/>
              </a:rPr>
              <a:t> </a:t>
            </a:r>
            <a:r>
              <a:rPr lang="ar-AE" dirty="0" smtClean="0">
                <a:latin typeface="Times New Roman" pitchFamily="18" charset="0"/>
                <a:ea typeface="Times New Roman" pitchFamily="18" charset="0"/>
                <a:cs typeface="Times New Roman" pitchFamily="18" charset="0"/>
              </a:rPr>
              <a:t>مهما انخفضت الـ </a:t>
            </a:r>
            <a:r>
              <a:rPr lang="en-US" dirty="0" smtClean="0">
                <a:latin typeface="Times New Roman" pitchFamily="18" charset="0"/>
                <a:ea typeface="Times New Roman" pitchFamily="18" charset="0"/>
                <a:cs typeface="Times New Roman" pitchFamily="18" charset="0"/>
              </a:rPr>
              <a:t>Ta</a:t>
            </a:r>
            <a:r>
              <a:rPr lang="ar-AE" dirty="0" smtClean="0">
                <a:latin typeface="Times New Roman" pitchFamily="18" charset="0"/>
                <a:ea typeface="Times New Roman" pitchFamily="18" charset="0"/>
                <a:cs typeface="Times New Roman" pitchFamily="18" charset="0"/>
              </a:rPr>
              <a:t>.</a:t>
            </a:r>
            <a:endParaRPr lang="en-US" dirty="0" smtClean="0">
              <a:latin typeface="Arial" pitchFamily="34" charset="0"/>
              <a:cs typeface="Arial" pitchFamily="34" charset="0"/>
            </a:endParaRPr>
          </a:p>
          <a:p>
            <a:pPr lvl="0" algn="r" rtl="1" eaLnBrk="0" fontAlgn="base" hangingPunct="0">
              <a:spcBef>
                <a:spcPct val="0"/>
              </a:spcBef>
              <a:spcAft>
                <a:spcPct val="0"/>
              </a:spcAft>
              <a:buFontTx/>
              <a:buChar char="•"/>
            </a:pPr>
            <a:r>
              <a:rPr lang="ar-AE" dirty="0" smtClean="0">
                <a:latin typeface="Times New Roman" pitchFamily="18" charset="0"/>
                <a:ea typeface="Times New Roman" pitchFamily="18" charset="0"/>
                <a:cs typeface="Times New Roman" pitchFamily="18" charset="0"/>
              </a:rPr>
              <a:t>مغادرة المكان الذي سيتعرض إلى المتغايرات الحرارية قبل حدوثها والرجوع إلى المكان بعد إنهاء التغاير. </a:t>
            </a:r>
            <a:endParaRPr lang="ar-IQ" dirty="0" smtClean="0">
              <a:latin typeface="Times New Roman" pitchFamily="18" charset="0"/>
              <a:ea typeface="Times New Roman" pitchFamily="18" charset="0"/>
              <a:cs typeface="Times New Roman" pitchFamily="18" charset="0"/>
            </a:endParaRPr>
          </a:p>
          <a:p>
            <a:pPr algn="r" rtl="1"/>
            <a:r>
              <a:rPr lang="ar-AE" dirty="0" smtClean="0"/>
              <a:t>من الصعوبة أعطاء مفهوم لـ </a:t>
            </a:r>
            <a:r>
              <a:rPr lang="en-US" dirty="0" smtClean="0"/>
              <a:t>Tb </a:t>
            </a:r>
            <a:r>
              <a:rPr lang="ar-AE" dirty="0" smtClean="0"/>
              <a:t>حتى في الطيور واللبائن وذلك لان هناك تباين حراري بين مناطق الجسم المختلفة,</a:t>
            </a:r>
            <a:r>
              <a:rPr lang="ar-AE" b="1" dirty="0" smtClean="0"/>
              <a:t> وهنا يجب التميز بين نوعين من حرارة الجسم هما:</a:t>
            </a:r>
            <a:endParaRPr lang="en-US" dirty="0" smtClean="0"/>
          </a:p>
          <a:p>
            <a:pPr algn="r" rtl="1"/>
            <a:r>
              <a:rPr lang="ar-AE" dirty="0" smtClean="0"/>
              <a:t>درجة حرارة باطن أو لب الجسم </a:t>
            </a:r>
            <a:r>
              <a:rPr lang="en-US" dirty="0" smtClean="0"/>
              <a:t>Core Body Temperature</a:t>
            </a:r>
            <a:r>
              <a:rPr lang="ar-AE" dirty="0" smtClean="0"/>
              <a:t>.</a:t>
            </a:r>
            <a:endParaRPr lang="en-US" dirty="0" smtClean="0"/>
          </a:p>
          <a:p>
            <a:pPr algn="r" rtl="1"/>
            <a:r>
              <a:rPr lang="ar-AE" dirty="0" smtClean="0"/>
              <a:t>درجة حرارة قشرة الجسم </a:t>
            </a:r>
            <a:r>
              <a:rPr lang="en-US" dirty="0" smtClean="0"/>
              <a:t>Shell Body Temperature</a:t>
            </a:r>
            <a:r>
              <a:rPr lang="ar-AE" dirty="0" smtClean="0"/>
              <a:t>.</a:t>
            </a:r>
            <a:endParaRPr lang="en-US" dirty="0" smtClean="0"/>
          </a:p>
          <a:p>
            <a:pPr algn="r" rtl="1"/>
            <a:r>
              <a:rPr lang="ar-AE" dirty="0" smtClean="0"/>
              <a:t>      عندما نقول درجة حرارة الجسم لأي حيوان المقصود بذلك هو درجة حرارة لب الجسم أو باطنه أي درجة حرارة الأحشاء الداخلية للجسم وهذا عادة يقاس في الإنسان وحيوانات المختبر. في الأجواء الباردة يحصل تدرج كبير بين باطن الجسم وسطح الجسم بحيث أن معظم العضلات وسطح الجسم والأنسجة السطحية تكون بدرجة حرارية واطئة مقارنة بدرجة حرارة باطن الجسم وكلما ارتفعت حرارة المحيط يقل الفارق الحراري بين حرارة الجسم الداخلية والحرارة الخارجية أو القشرة. انخفاض درجة حرارة الجسم يكون أقل ضررا من ارتفاع حرارة الجسم. في معظم الحيوانات يبقى الحيوان حيا أذا انخفضت درجة حرارة الجسم من 20 إلى 10 ولكن انخفاض درجة حرارة الجسم يسبب الخمول والغيبوبة ثم الموت في الإنسان. ولكي تبقى درجة حرارة الجسم ثابتة لأي حيوان فيجب أن يكون هناك توازن حراري, أي يجب أن تكون كمية الحرارة المضافة إلى الجسم تساوي كمية الحرارة المفقودة من الجسم.</a:t>
            </a:r>
            <a:endParaRPr lang="ar-AE"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2706"/>
            <a:ext cx="9144000" cy="6863417"/>
          </a:xfrm>
          <a:prstGeom prst="rect">
            <a:avLst/>
          </a:prstGeom>
          <a:ln>
            <a:headEnd/>
            <a:tailEn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حيوانات ذوات الدم الحار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Homeotherms</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تحتفظ بدرجة حرارة جسمها ثابتة تقريبا. وبالرغم من اختلاف درجة حرارة الجو المحيط بها فعند ارتفاع درجة حرارة الجو مثلاً تقوم هذه الحيوانات بالتخلص من الحرارة عن طريق التنفس أو التعرق.. إلخ أي أن هذه الحيوانات تقوم بالمحافظة على درجة حرارة جسمها ثابتة تقريبا بصرف النظر عن التغيرات في درجة حرارة الجو المحيط بها.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وبذلك تستطيع هذه الحيوانات الحفاظ على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ثابتة ومستقلة عن المحيط الخارجي بوساطة:-</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امتلاكها معدلا عاليا للتمثيل الغذائي.</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امتلاكها وسائل سلوكية وفسيولوجية تساعدها في التخلص من الحرارة الفائضة في جو حار أو في منع تسرب الحرارة إلى المحيط في جو بارد.</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ويمكن القول أن حيوانات ثابتة الحرارة تستطيع أن تبقي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ثابتة وضمن حدود ضيقة, فمثلا اللبائن (37 - 38) م</a:t>
            </a:r>
            <a:r>
              <a:rPr kumimoji="0" lang="en-US"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O</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والطيور (40 - 42) م</a:t>
            </a:r>
            <a:r>
              <a:rPr kumimoji="0" lang="en-US" sz="2000" b="1" i="0" u="none" strike="noStrike" cap="none" normalizeH="0" baseline="30000" dirty="0" smtClean="0">
                <a:ln>
                  <a:noFill/>
                </a:ln>
                <a:solidFill>
                  <a:schemeClr val="tx1"/>
                </a:solidFill>
                <a:effectLst/>
                <a:latin typeface="Times New Roman" pitchFamily="18" charset="0"/>
                <a:ea typeface="Times New Roman" pitchFamily="18" charset="0"/>
                <a:cs typeface="Times New Roman" pitchFamily="18" charset="0"/>
              </a:rPr>
              <a:t>O</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لسببين هما:-</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b="1"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IQ" sz="20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مقدرة أنسجة أجسامها على توليد كمية حرارة عندما تكون في وسط بارد وبالعكس وذلك عن طريق التحكم بمعدل الأيض الغذائي حيث يطلق على مثل هذا النوع من وسائل الجسم بالتنظيم الحراري الكيميائي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Chemical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Thermoregulatic</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امتلاك هذه الحيوانات وسائل لتنظيم كمية الحرارة المفقودة ويطلق على مثل هذا النوع بالتنظيم الحراري الفيزيائي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Physical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Thermoregulatic</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امتلاكها تنظيم حراري سلوكي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Behavioural</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Thermoregulatic</a:t>
            </a:r>
            <a:r>
              <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5417"/>
            <a:ext cx="9144000" cy="7171194"/>
          </a:xfrm>
          <a:prstGeom prst="rect">
            <a:avLst/>
          </a:prstGeom>
          <a:ln>
            <a:headEnd/>
            <a:tailEnd/>
          </a:ln>
        </p:spPr>
        <p:style>
          <a:lnRef idx="3">
            <a:schemeClr val="lt1"/>
          </a:lnRef>
          <a:fillRef idx="1">
            <a:schemeClr val="accent5"/>
          </a:fillRef>
          <a:effectRef idx="1">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هنالك حالات تخرج عن هذا التقسيم المبسط:-</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الكثير من الحيوانات التي تصنف إلى متغيرة الحرارة ظهرت لها قابلية غير محدودة في تنظيم درجة حرارة أجسامها. فمثلا الكثير من الزواحف تبقي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فوق أو تحت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بعشرة درجة مئوية. من ناحية ثابتة الحرارة, في كثير من الأحيان لا تبقى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ثابتة فهناك الكثير من الطيور واللبائن يحدث لها سبات شتوي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Hibernation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وخمول يومي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Daily Torpor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عديد من اللبائن والطيور الصغيرة حيث تنخفض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بحيث تقارب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والتفاوت اليومي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الغنام والجمال.</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لذا فقد ظهرت مفاهيم جديدة حول </a:t>
            </a:r>
            <a:r>
              <a:rPr kumimoji="0" lang="en-US"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ومن هذه المفاهيم هي:-</a:t>
            </a:r>
            <a:endParaRPr kumimoji="0" lang="ar-IQ"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خارجية الحرارة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Ectotherm</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تنظم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باكتساب الحرارة من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سواء من الماء الدافئ التي تعيش فيه أو في الشمس أو من الصخور والتربة التي هي في تماس معها, لها القابلية على التحكم في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كثيرا أو قليلا وتعرف سابقا بـ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Poikilotherm</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داخلية الحرارة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Endotherm</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تعتمد بالدرجة الرئيسية على حرارة الأيض (حرارة داخلية) في تنظيم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وذلك لا يمنع الاستفادة إلى حد ما من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Ta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في المناطق الباردة جدا وان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Homoetherm</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هي بصورة عامة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Endotherm</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كما أن بعض </a:t>
            </a:r>
            <a:r>
              <a:rPr kumimoji="0" lang="en-US" sz="20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Poikilotherm</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قد تلجأ إلى هذا الأسلوب في الحفاظ على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بمستوى معين.</a:t>
            </a:r>
            <a:endParaRPr kumimoji="0" lang="ar-IQ"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lang="ar-IQ" sz="2000" dirty="0" smtClean="0">
              <a:solidFill>
                <a:schemeClr val="tx1"/>
              </a:solidFill>
              <a:latin typeface="Times New Roman" pitchFamily="18" charset="0"/>
              <a:cs typeface="Times New Roman" pitchFamily="18" charset="0"/>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متباينة الحرارة </a:t>
            </a:r>
            <a:r>
              <a:rPr kumimoji="0" lang="en-US" sz="2000" b="1"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Heterotherm</a:t>
            </a:r>
            <a:r>
              <a:rPr kumimoji="0" lang="ar-SA" sz="2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تتضمن جميع الحيوانات سواء كانت ثابتة أو متغيرة والتي تكون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Tb </a:t>
            </a:r>
            <a:r>
              <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بصورة عامة ثابتة ولكن قد تنخفض أو قد ترتفع كثيرا عن الحد الطبيعي تحت ظروف معينة وبوسائل فسيولوجية.</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102</TotalTime>
  <Words>2787</Words>
  <Application>Microsoft Office PowerPoint</Application>
  <PresentationFormat>On-screen Show (4:3)</PresentationFormat>
  <Paragraphs>135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Civic</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Acer</dc:creator>
  <cp:lastModifiedBy>Acer</cp:lastModifiedBy>
  <cp:revision>9</cp:revision>
  <dcterms:created xsi:type="dcterms:W3CDTF">2006-08-16T00:00:00Z</dcterms:created>
  <dcterms:modified xsi:type="dcterms:W3CDTF">2018-02-08T08:54:10Z</dcterms:modified>
</cp:coreProperties>
</file>