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3" d="100"/>
          <a:sy n="73" d="100"/>
        </p:scale>
        <p:origin x="-19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3/24/2018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3/24/2018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3/24/2018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49" name="AutoShape 1"/>
          <p:cNvSpPr>
            <a:spLocks noChangeArrowheads="1"/>
          </p:cNvSpPr>
          <p:nvPr/>
        </p:nvSpPr>
        <p:spPr bwMode="auto">
          <a:xfrm>
            <a:off x="457200" y="152400"/>
            <a:ext cx="8153400" cy="1219200"/>
          </a:xfrm>
          <a:prstGeom prst="flowChartTerminator">
            <a:avLst/>
          </a:prstGeom>
          <a:gradFill rotWithShape="0">
            <a:gsLst>
              <a:gs pos="0">
                <a:srgbClr val="C2D69B"/>
              </a:gs>
              <a:gs pos="50000">
                <a:srgbClr val="9BBB59"/>
              </a:gs>
              <a:gs pos="100000">
                <a:srgbClr val="C2D69B"/>
              </a:gs>
            </a:gsLst>
            <a:lin ang="5400000" scaled="1"/>
          </a:gradFill>
          <a:ln w="12700">
            <a:solidFill>
              <a:srgbClr val="9BBB59"/>
            </a:solidFill>
            <a:miter lim="800000"/>
            <a:headEnd/>
            <a:tailEnd/>
          </a:ln>
          <a:effectLst>
            <a:outerShdw dist="107763" dir="135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51" name="Rectangle 3"/>
          <p:cNvSpPr>
            <a:spLocks noChangeArrowheads="1"/>
          </p:cNvSpPr>
          <p:nvPr/>
        </p:nvSpPr>
        <p:spPr bwMode="auto">
          <a:xfrm rot="10800000" flipV="1">
            <a:off x="1905000" y="381001"/>
            <a:ext cx="5029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فسيولوجيا بيئة حيوان ــ محاضرة</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(5)</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3276600" y="990600"/>
            <a:ext cx="2372894" cy="369332"/>
          </a:xfrm>
          <a:prstGeom prst="rect">
            <a:avLst/>
          </a:prstGeom>
        </p:spPr>
        <p:txBody>
          <a:bodyPr wrap="none">
            <a:spAutoFit/>
          </a:bodyPr>
          <a:lstStyle/>
          <a:p>
            <a:pPr rtl="1"/>
            <a:r>
              <a:rPr lang="ar-SA" b="1" dirty="0" smtClean="0"/>
              <a:t>الحرارة المفقودة </a:t>
            </a:r>
            <a:r>
              <a:rPr lang="en-US" b="1" dirty="0" smtClean="0"/>
              <a:t>Heat Lost</a:t>
            </a:r>
            <a:endParaRPr lang="en-US" dirty="0"/>
          </a:p>
        </p:txBody>
      </p:sp>
      <p:sp>
        <p:nvSpPr>
          <p:cNvPr id="2052" name="Rectangle 4"/>
          <p:cNvSpPr>
            <a:spLocks noChangeArrowheads="1"/>
          </p:cNvSpPr>
          <p:nvPr/>
        </p:nvSpPr>
        <p:spPr bwMode="auto">
          <a:xfrm>
            <a:off x="0" y="1370112"/>
            <a:ext cx="914400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أما الطاقة المفقودة فهي تتأثر بالفارق الحراري بين درجة حرارة الجسم ودرجة حرارة الجو المحيط وكذلك بمدى تشبع الهواء بالرطوبة</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وتنقسم وسائل فقد الحرارة إلى</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lang="en-US" sz="2000" b="1" dirty="0" smtClean="0">
                <a:latin typeface="Times New Roman" pitchFamily="18" charset="0"/>
                <a:ea typeface="Times New Roman" pitchFamily="18" charset="0"/>
                <a:cs typeface="Times New Roman" pitchFamily="18" charset="0"/>
              </a:rPr>
              <a:t>:</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أولا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وسائل محسوسة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Sensible Heat Loss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وتشمل الحرارة المفقودة في البول والروث</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ثانيا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وسائل غير محسوسة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Nonsensible</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Heat Loss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وهذه تشمل بدورها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r" rtl="1" eaLnBrk="0" fontAlgn="base" hangingPunct="0">
              <a:spcBef>
                <a:spcPct val="0"/>
              </a:spcBef>
              <a:spcAft>
                <a:spcPct val="0"/>
              </a:spcAft>
            </a:pPr>
            <a:r>
              <a:rPr lang="en-US" sz="2000" dirty="0" smtClean="0">
                <a:latin typeface="Times New Roman" pitchFamily="18" charset="0"/>
                <a:ea typeface="Times New Roman" pitchFamily="18"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الحرارة المفقودة بالوسائل الفيزيائية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Physical Heat Loss: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وتشمل الحرارة المفقودة بالتوصيل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Conduction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لا يوجد حركه لجزيئات الهواء</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وتيارات الحمل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Convection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تنتج من حركة جزيئات الهواء الساخن إلى أعلى وإحلال هواء بارد محله</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والإشعاع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.Radiation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algn="r" rtl="1" eaLnBrk="0" fontAlgn="base" hangingPunct="0">
              <a:spcBef>
                <a:spcPct val="0"/>
              </a:spcBef>
              <a:spcAft>
                <a:spcPct val="0"/>
              </a:spcAf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r" rtl="1" eaLnBrk="0" fontAlgn="base" hangingPunct="0">
              <a:spcBef>
                <a:spcPct val="0"/>
              </a:spcBef>
              <a:spcAft>
                <a:spcPct val="0"/>
              </a:spcAft>
            </a:pPr>
            <a:r>
              <a:rPr lang="en-US" sz="2000" dirty="0" smtClean="0">
                <a:latin typeface="Times New Roman" pitchFamily="18"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الحرارة المفقودة بالتبخير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Evaporative Heat Loss</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التوصيل</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Conduction: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انتقال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بواسطة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التوصیل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یعتمد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أساساً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التدرج</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بین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جسمین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یتصلان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ببعضهما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البعض</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ومساحة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السطح</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ومعامل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التوصیل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للجسمین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ولكل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مادة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معامل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عزل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معروف</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بواسطة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التوصيل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الالتصاق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الطبيعي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بين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الإنسان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أو</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الحيوان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والأجسام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حوله</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أو</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يجلس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عليها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ويقلل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التوصيل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إذا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كانت هناك</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مادة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عازلة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مثل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الفراء</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والغطاء</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الصوفي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والملابس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ويعتمد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عامل</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التوصيل</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Conduction Factor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مقدار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العزل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Insulation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المتوفر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لدى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الحيوان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وهذا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العزل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مقلوب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التوصيل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ويعتمد</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أشياء</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فيزيائية</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وتركيبية</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كالأتي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0" y="382488"/>
            <a:ext cx="9144000" cy="1938992"/>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الخطوة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الأولى</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انتقال الحرارة من داخل الجسم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Core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 سطح الجسم حيث أن الحرارة تنتقل عن طريق التوصيل بين الأنسجة وعن طريق التوصيل بواسطة الدم، لذا فإن نقص حـجم الـدم أو معدل ضربات القـلب قـد يؤدى إلى الاحتباس الحراري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زيادة الطاقة المخزنة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نتيجة نقص التوصيل الداخلي بين داخل الجسم وسطحه</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الخطوة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الثانية</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فهي فقد الحرارة من سطح الجسم إلى الهواء الجوي والتي سبق شرحها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يعتمد الفقد الحراري بالوسائل السابقة أساساً على التدرج الحراري بین الحیوان والبیئة المحیطة به، وعند غیاب التدرج الحراري، لا تكون هذه الوسائل فعالة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srcRect/>
          <a:stretch>
            <a:fillRect/>
          </a:stretch>
        </p:blipFill>
        <p:spPr bwMode="auto">
          <a:xfrm>
            <a:off x="0" y="2438400"/>
            <a:ext cx="9144000" cy="3352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5842" name="Rectangle 2"/>
          <p:cNvSpPr>
            <a:spLocks noChangeArrowheads="1"/>
          </p:cNvSpPr>
          <p:nvPr/>
        </p:nvSpPr>
        <p:spPr bwMode="auto">
          <a:xfrm>
            <a:off x="1905001" y="6019800"/>
            <a:ext cx="4343400" cy="40011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ar-SA" sz="2000" dirty="0" smtClean="0">
                <a:latin typeface="Arial" pitchFamily="34" charset="0"/>
                <a:cs typeface="Arial" pitchFamily="34" charset="0"/>
              </a:rPr>
              <a:t> شكل يبين الاتزان الحراري بين الحيوان والبيئية</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64264"/>
            <a:ext cx="9144000" cy="6986528"/>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المدى الحراري</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يقع المدى الحراري بين درجتين من حرارة الجو والذي تكون فيه درجة حرارة الجسم ثابتة منتظمة طبيعيا وبدون أي اضطراب في النشاط الحيوي لأجهزة الجسم المختلفة ويختلف المدى الحراري باختلاف جنس ونوع الحيوان</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حالة انخفاض درجة الحرارة عن منطقة الراحة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Comfort Zone </a:t>
            </a: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ففي هذه الحالة يكتسب الحيوان حرارة من الجو المحيط به وبالتالي يزداد العبء الحراري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Load </a:t>
            </a: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على الحيوان وفي هذه الحالة فإن الحيوان يحتاج إلى تقليل الإنتاج الحراري وزيادة الفقد الحراري في نفس الوقت</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تحدث معالجة معلومات التنظيم الحراري في ثلاث مراحل:</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	استشعار حراري وارد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afferent thermal sensing</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	تنظيم مركزي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central regulation</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	واستجابات صادرة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.efferent responses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استشعار حراري وارد</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يتم إدخال الواردة من خلال خلايا حساسة للحرارة (مستقبلات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receptors</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موجودة ليس فقط في الجلد ولكن في معظم أجزاء الجسم. تتميز المستقبلات البرودة تشريحياً وفسيولوجياً عن المستقبلات الحرارية. يتم تحفيز المستقبلات البرودة عند درجات حرارية أقل من عتبة محددة وتوليد نبضات التي تنتقل بشكل رئيسي من خلال الألياف العصبية. تثير درجات الحرارة فوق العتبة المستقبلات الحرارية التي تولد نبضات على طول ألياف العصبية غير المبطنة، والتي تؤدي أيضًا إلى الإحساس بالألم. لهذا السبب، غالباً ما يكون المرضى غير قادرين على التمييز بين الألم الحاد والحرارة الشديدة. ثم يتم دمج المعلومات في عدة مستويات في الحبل الشوكي والدماغ، وأخيرا الوصول إلى مركز تنظيم الحرارة الأساسي في منطقة ما تحت المهاد.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التحكم المركزي</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على الرغم من أن بعض تنظيم درجة الحرارة والدمج يمكن أن يحدث عند مستوى الحبل الشوكي، فإن منطقة تحت المهاد تعد المركز الرئيسي للتحكم الحراري، ودمج معظم المدخلات الواردة، وأيضا تنسيق المخرجات الصادرة المختلفة واللازمة للحفاظ على المستوى للحراري الطبيعي. أن الطريقة الدقيقة التي من خلالها يضبط الجسم عتبات درجة الحرارة غير واضحة، ولكنها تظهر لإشراك تفاعلات العديد من أجهزة المرسلات العصبية، بما في ذلك نور الإبينيفرين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nor epinephrine </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والدوبامين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dopamine </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والسيروتونين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serotonin </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والببتيدات العصبية الأخرى. هناك عوامل أخرى مثل التمرين، تناول الطعام، العدوى، خلل في الغدة الدرقية، التخدير، وأدوية أخرى معروفة بتغيير عتبات درجة الحرارة.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الاستجابات الصادرة (الفعالة):</a:t>
            </a:r>
            <a:r>
              <a:rPr kumimoji="0" lang="ar-IQ"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يعد السلوك الاستجابة الأكثر فعالية للتنظيم الحراري. ويشمل ذلك ارتداء الملابس بشكل مناسب، وتعديل درجة الحرارة البيئية، بافتراض المواضع الجسدية التي تقلل أو تزيد من فقدان الحرارة، وتزيد من الحركة الطوعية لإنتاج الحرارة. من الواضح أنه يجب معالجة هذه الأهمية قبل تخدير المريض. عندما تقوم مستقبلات درجة الحرارة بنقل المعلومات إلى منطقة ما تحت المهاد، يتم الجمع بينها ومقارنتها بخليفية العتبة. تحديد القيم أعلى أو أسفل هذه العتبة الاستجابة الصادرة أو الفعالة التي يتم توليدها. المخرجات المنبعثة من منطقة تحت المهاد ينظم درجة حرارة الجسم عن طريق تغيير تدفق الدم تحت الجلد، وأنقباض العضلات الهيكلية، والتعرق، والنشاط الأيضي الكلي. يتم تعزيز فقدان الحرارة عبر توسع الأوعية والتعرق، في حين يتم الحفاظ على الحرارة عن طريق تثبيط هذه العمليات. يتم تعزيز إنتاج الحرارة (تكوين حراري) عن طريق الارتعاش ويرفع معدل الأيض الكلي.</a:t>
            </a:r>
            <a:endParaRPr kumimoji="0" lang="ar-IQ"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79652"/>
            <a:ext cx="9144000" cy="7017306"/>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الصفات الشريحية الملائمة للمناخ</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يعتبر الجلد والجهاز التنفسي هما العضوين اللذين يتم من خلالهما التبادل الحراري مع البيئة، وبالتالي يكون لهما دوراً فى تحديد قدرة الحيوان على تحمل ظروف البيئة</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تركيب الجلد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:Skin Structure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يختلف تركيب الجلد من حيث طبيعة طبقاته وتركيب مكوناته مثل الغدد العرقية والدهنية، الشعر أو الصوف، جيب الشعرة وعضلتها الناصبة بإختلاف أنواع وسلاسلات الحيوانات مما يحدد قدرتها على المعيشة فى بيئات مختلفة المناخ</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فمثلاً جلد الطيور لا يحتوي على غدد عرقية ولكن توجد به غدة دهنية بالجلد أعلى الفقرات الأخيرة ويقوم الطائر بتوزيع الدهن الناتج منها على الريش بمنقاره</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الغدد العرقية</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يختلف عددها وشكلها فيما بين الحيوانات المختلفة فالجمال والأغنام بها عدد قليل من الغدد فى حين أن الخيل والماشية بها عدد أكبر</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شكل الغدد العرقية يختلف فيما بين الأنواع فهى كيسية الشكل فى الماشية إلى كيسية طويلة ملتفة فى الأغنام وأنبوبية فى الخيل أو أنبوبية ملتفة فى الإنسان</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النوع الأول</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غدد كيسية الشكل</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تكون نشطة وتفرغ إفرازها مباشرة من الدم لتجويف الغدة ليخرج العرق على سطح الجلد بمعدل سريع وقدر كبير ويسمى هذا النوع الغدد جزيئية الإفراز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Merocrine</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ويوجد فى الخيول وماشية المناطق الحارة</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النوع الثاني</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غدد انبوبية الشكل</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تكون بطيئة الإفراز ويتجمع الإفراز على السطح الداخلى للخلايا المجاور لتجويف الغدة العرقية فينقطع هذا الغشاء ويخرج الإفراز محتوياً على بعض مكونات الخلية التى تجدد غشائها وتعيد دورة الإفراز</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ويسمى هذا النوع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Apocrine</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بالغدد الأنبوبية الطويلة الملتفة، ويوجد فى ماشية المناطق الباردة، الجاموس، الأغنام، الماعز</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الحيوانات التى تعرق الخيل والجمال تليها الماشية والأغنام، على الترتيب</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المناطق الحارة تفرز كميات من العرق أكبر من المستوردة والذى عند تبخره يؤدى لفقد الحرارة من الحيوان</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الغدد الدهنية</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تنتج إفرازاً دهنياً ينتشر على الجلد لحمايته من المؤثرات الكيماوية الخارجية خاصة تلك التى تعوم فى الماء</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ولذلك تكثر هذه الغدد ويكون حجمها وإفرازها أكبر فى الجاموس</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عضلات الشعر</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عضلات لاإرادية تزداد سمكاً وقوة وفاعلية فى ماشية المناطق الباردة، حيث يؤدى إنقباضها لشد جيب الشعرة إلى وضع رأسي بدلاً من الوضع المائل وبذلك تقف الشعرة ويزيد سمك الغطاء العازل ليحسن العزل الحراري وحفظ حرارة الجسم</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وتقل أهمية هذه العضلات كلما كان غطاء الجسم خفيف وتكون العضلات رهيفة كما فى الجاموس</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152400"/>
            <a:ext cx="9144000"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يعتمد على تمدد وتضيق الأوعية الدموية</a:t>
            </a:r>
            <a:r>
              <a:rPr kumimoji="0" lang="ar-IQ"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ar-IQ"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فيقل العزل ويقل التوصيل عند التوسع والعكس بالعكس</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أي انه يعتمد على كمية الدم المار خلال الجلد والطبقة السطحية للعضلات</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وجود الشعر </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Hair,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والفرو </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Fur, </a:t>
            </a:r>
            <a:r>
              <a:rPr kumimoji="0" lang="ar-IQ"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و</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الريش </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Feather,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والطبقات الشحمية </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Blubber.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أن وجود الريش أو الشعر يولد طبقة عازلة خارج الجلد</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بينما الطبقة الشحميه تولد طبقة عازلة على الجهة الثانية من الجلد</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الدور العازل للطبقة الشحميه لا يعوض بالريش أو الشعر والعكس بالعكس لأسباب بيئية يعيش بها الحيوان</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 </a:t>
            </a:r>
            <a:endParaRPr kumimoji="0" lang="ar-IQ"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الحمل</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Convection</a:t>
            </a: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ea typeface="Times New Roman" pitchFamily="18" charset="0"/>
                <a:cs typeface="Arial" pitchFamily="34" charset="0"/>
              </a:rPr>
              <a:t> </a:t>
            </a:r>
            <a:r>
              <a:rPr kumimoji="0" lang="ar-IQ"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ea typeface="Times New Roman" pitchFamily="18" charset="0"/>
                <a:cs typeface="Arial" pitchFamily="34" charset="0"/>
              </a:rPr>
              <a:t>: </a:t>
            </a:r>
            <a:r>
              <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Times New Roman" pitchFamily="18" charset="0"/>
                <a:cs typeface="Times New Roman" pitchFamily="18" charset="0"/>
              </a:rPr>
              <a:t>يتم انتقال الطاقة الحرارية من الجسم عن طريق ملامسة الهواء المحيط بالجسم لسطح الجلد، حيث يؤدي التيار الهوائي إلى إزاحة الهواء السابق، وإحلال هواء آخر، وهكذا يتم من خلال هذه العملية انتقال الطاقة الحرارية بالحمل، فعندما يكون الهواء المحيط بالجسم باردا مقارنة بدرجة حرارة سطح الجلد، فإنه يكتسب الحرارة ثم يسخن فينتقل بعيدا عن سطح الجسم، لتأتي جزيئات أخرى من الهواء وتلامس سطح الجلد وتكتسب الحرارة وهكذا، والعكس صحيح بالنسبة للهواء الحار الملامس لسطح الجلد، فإنه يفقد الحرارة ويكتسبها سطح الجلد عندما تكون درجة الهواء المحيط أعلى من درجة حرارة سطح الجلد. ويزداد معدل انتقال الحرارة بالحمل كلما كانت حركة جزيئات الهواء المحيطة بالجسم عالية. كما يمكن للسوائل أيضا توصيل الحرارة بواسطة الحمل. هو مشابه للتوصيل لكن في حالة الحمل تنتقل الحرارة للهواء الذي يسخن (تزداد درجة حرارته) ويرتفع إلى أعلى آخذا معه الحرارة العالية ثم يأتي الهواء البارد.</a:t>
            </a:r>
            <a:endParaRPr kumimoji="0" lang="ar-SA"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1537157"/>
            <a:ext cx="9144000" cy="353943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وهناك نوعين مختلفين من الحمل هما</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 </a:t>
            </a:r>
            <a:endPar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الحمل الطبيعي </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Natural convection: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وهو الذي تنتقل فيه الحرارة للهواء حيث يرتفع الهواء الساخن ليحل محله الهواء البارد</a:t>
            </a:r>
            <a:r>
              <a:rPr kumimoji="0" lang="ar-IQ"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تيارات الحمل</a:t>
            </a:r>
            <a:r>
              <a:rPr lang="ar-IQ"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t>
            </a:r>
            <a:endParaRPr kumimoji="0" lang="ar-IQ"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B-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الحمل القسري أو الاضطراري </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Forced Convection: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وهو الذي يحدث فيه زيادة سرعة الهواء أو الماء نتيجة لمؤثر خارجي </a:t>
            </a:r>
            <a:r>
              <a:rPr kumimoji="0" lang="ar-IQ"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سرعة الرياح مثلا</a:t>
            </a:r>
            <a:r>
              <a:rPr lang="ar-IQ"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 </a:t>
            </a:r>
            <a:r>
              <a:rPr kumimoji="0" lang="ar-SA"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وبالتالي فالفقد الحراري عن طريق الحمل يتأثر بمساحة مسطح الجسم بالإضافة إلى سرعة الهواء</a:t>
            </a:r>
            <a:r>
              <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Times New Roman" pitchFamily="18" charset="0"/>
                <a:cs typeface="Times New Roman" pitchFamily="18" charset="0"/>
              </a:rPr>
              <a:t>.</a:t>
            </a:r>
            <a:endParaRPr kumimoji="0" lang="en-US" sz="2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766733"/>
            <a:ext cx="9144000" cy="532453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الإشعاع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Radiation: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هناك نوعین من الإشعاع:-</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الأول:</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هو ذو الموجات القصیرة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Short Waves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الموجات القصیرة مصدرها أشعة الشمس واللهب شدید الحرارة والكائن الحي یكون هو المستقبل دائماً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الثاني</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هو ذو الموجات الطویلة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Long Waves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الموجات الطویلة تنبعث من جمیع الأجسام والسطوح بما فیها أجسام الكائنات الحیة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والكائن الحي یمكن أن یفقد أو یكتسب حرارة بواسطة الإشعاع، وهذا یعتمد على درجة حرارة الوسط، فإذا كانت درجة حرارة سطح جسم الحیوان أعلى من الوسط المحیط به، فإن الحیوان یشع للبیئة الخارجیة والعكس صحیح</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ومعروف أن الإبل في الصیف یجلس باتجاه موازي لأشعة الشمس وذلك لیقلل من مساحة السطح المعرض لأشعة الشمس</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الإشعاع ولون السطح:</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هو انتقال الطاقة الحرارية على صورة موجات كهرومغناطيسية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شبيهة بحزم الأشعة الضوئية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جسم إلى آخر، فالشمس مثلا تعطي طاقة حرارية بالإشعاع للإنسان الذي من الممكن أن يفقد كذلك طاقة حرارية بالإشعاع للأجسام المحيطة، وفي الواقع يمكن لشخص موجود في بيئة حرارية معتدلة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(12-25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درجة مئوية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لا يرتدي أي ملابس أن يفقد حوالي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الطاقة المخزنة في جسمه عن طريق الإشعاع</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ويمثل الإشعاع هو الفقد الحراري عن طريق الموجات الكهرومغناطيسية للأشعة تحت الحمراء وكمية الحرارة المفقودة عن طريق الإشعاع لا تعتمد فقط على درجة حرارة جسم المشع لكنها تعتمد أيضا على لونه ونوع مادته</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1057871"/>
            <a:ext cx="9144000" cy="563231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الأشعة ذات الموجات القصیرة</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تتمیز الأسطح الفاتحة اللون بأنها تعكس جزء كبیر من الأشعة الساقطة علیها والأسطح الداكنة اللون تمتص أغلب الأشعة الساقطة علیها</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400" dirty="0" smtClean="0">
              <a:latin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الأشعة ذات الموجات الطویلة</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لون السطح لا یكون له أي أهمیة في الأشعة ذات الموجات الطویلة عكس الأشعة ذات الموجات القصیرة، ویعتمد التبادل الحراري في هذه الحالة على درجة حرارة السطح وقدرة السطح على الانعكاس</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400" dirty="0" smtClean="0">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وتتأثر هذه الوسائل بقوانين الفيزياء حيث تنتقل الحرارة من الجسم الساخن إلى الجسم البارد وكلما زاد الفارق الحراري زاد معدل الفقد الحراري</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ولذا يلاحظ أنه إذا تساوت درجة حرارة الجسم مع درجة حرارة الجو أو قلت عنها أصبحت هذه الوسائل وسائل لاكتساب الحرارة أو تتوقف تماما بدلا من أن تكون وسائل لفقد الحرارة أي تمثل عبء حراري على الحيوان يضاف إلى الحرارة الناتجة</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766734"/>
            <a:ext cx="9144000" cy="53245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الفقد الحراري عن طريق تبخير الماء</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Evaporation  Water</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وهى تعتبر من أهم وسائل فقد الحرارة خاصة إذا ارتفعت درجة حرارة الجو عن درجة حرارة الجسم حيث تصبح الوسيلة الوحيدة لفقد الحرارة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يتم</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فقد الطاقة الحرارية من سطح الجسم بواسطة التبخر الذي يحدث لسائل العرق، ويعد التبخر من الطرق الأساسية والمهمة التي يتمكن الجسم خلالها من التخلص من الحرارة العالية الناتجة عن الجهد البدني العنيف</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إلا أن زيادة الرطوبة النسبية في الجو المحيط</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زيادة جزيئات بخار الماء في الجو</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تؤدي إلى انخفاض قدرة العرق على التبخر، لتصبح صفرا عند درجة رطوبة مقدارها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100%.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بالإضافة إلى تبخر العرق، فإن جزءا بسيطا من الطاقة الحرارية المخزنة في الجسم يتم فقده عن طريق تبخر هواء الزفير في المجاري التنفسية من جراء التهوية الرئوية العالية أثناء الجهد البدني، ويبلغ مقدار الطاقة الحرارية المفقودة عبر تبخر هواء التنفس حوالي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5%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الطاقة الحرارية المنبعثة من التبخر</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ويتم بطريقتين هما</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الجهاز التنفسي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Respiratory System.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الغدد العرقية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Sweat glands.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قد يتم التبخير عن الطريقين معا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dirty="0" smtClean="0">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وتختلف</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الحيوانات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حسب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اعتمادها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بالتبخير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التنفس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أو</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الجلد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فنجد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الأغنام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الغالب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تعتمد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التبخير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الجهاز</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التنفسي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بينما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يوجد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الجلد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أما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الجمال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والأبقار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والجاموس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فالغالب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هو</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بالتبخير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الجلد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302359"/>
            <a:ext cx="9144000" cy="655564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وبالتالي تنقسم الحيوانات بالنسبة للفقد الحراري عن طريق التبخير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 ثلاث مجموعات هي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اللهثان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Panting Animals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في حالة الكلب والدجاج فهذه الحيوانات تفقد الحرارة بالتبخير عن طريق التنفس من الجهاز التنفسي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Respiratory Evaporation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أنها ليس لها غدد عرقية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التعرق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Sweating Animals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وهي التي تفقد حرارتها عن طريق تبخير العرق من على سطح الجلد كما في حالة الإنسان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اللهثان والتعرق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Panting And Sweating Animals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وهذه المجموعة من الحيوانات تفقد حرارتها عن طريق التبخير من الجهاز التنفسي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Respiratory evaporation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وأيضا عن طريق العرق أو تبخير العرق من على سطح الجلد</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dirty="0" smtClean="0">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تشمل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الحيوانات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تعتمد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التخلص</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بالتبخير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الجهاز</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التنفسي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الكلب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والدجاج</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فمثلا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حالة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الكلب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فإن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معدل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التنفس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الحالات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العادية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يكون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15-30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حركة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تنفسية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الدقيقة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الواحدة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بينما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يزداد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تعرضه</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لدرجات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حرارة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عالية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ليصل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أكثر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300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حركة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الدقيقة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الواحدة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ويسمى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هذا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التنفس</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السريع</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Rapid Shallow Panting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وهذه</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الحالة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تؤثر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توازن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القاعدية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الحامضية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Acid Base Balance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الجسم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حيث</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تتغير</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قيم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pH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وتميل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القلوية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كنتيجة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للخلل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اتزان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دخول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الأوكسجين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إلى</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الرئتين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وخروج</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أوكسيد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الكاربون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منها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حيث</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سرعة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دخول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الهواء</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وخروجه</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تسبب</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عدم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خروج</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ثاني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أوكسيد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الكاربون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كما</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الحالات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العادية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وبالتالي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تميل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pH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الدم</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للقلوية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والشكل</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أدناه</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يوضح</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موقع</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الإنسان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وبعض</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حيوانات</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المزرعة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بالنسبة</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للفقد</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الحراري</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عن</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طريق</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التبخير</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0" y="838200"/>
            <a:ext cx="9144000" cy="601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151180"/>
            <a:ext cx="9144000" cy="655564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يوضح الشكل أعلاه أن الفقد الحراري عن طريق التبخير يكون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100%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عن طريق التنفس في الدجاجة والكلب و</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100%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عن طريق العرق في الإنسان, أما باقي الأنواع الموجودة في الشكل فيتم فيها الفقد الحراري بالطريقتين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ويلاحظ أن الجسم يمكنه اكتساب وفقد الطاقة الحرارية بالطرق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الثلاث</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الأولى</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وهي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الإشعاع والتوصيل والحمل، بينما يتم فقط من خلال عملية التبخر فقدان الطاقة الحرارية من الجسم إلى المحيط الخارجي، ولابد لقطرات العرق أن تتبخر حتى يتم فقدان الطاقة الحرارية منها، وبالتالي تبريد سطح الجلد، أما إذا سقطت قطرات العرق على الأرض أو تم مسحها بقطعة قماش أو منديل من سطح الجلد فلن يتم فقدان الحرارة منها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ومن المعروف أن تبخر العرق من سطح الجسم يؤدي إلى تصريف كمية كبيرة من الحرارة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(540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سعره حرارية لكل غرام من العرق</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الجسم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مميزات وعيوب فقد الحرارة بالتبخير عن طريق الجهاز التنفسي أو الجلد</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أهم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مميزات</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فقد الحرارة بالتبخير عن طريق التنفس أن درجة الحرارة داخل الجهاز التنفسي تزيد عن درجة حرارة الجو لذا تزيد مقدرة الهواء على التشبع ببخار الماء مما يؤدى إلى توقف الفقد الحراري في حالة ارتفاع الرطوبة النسبية في الهواء الجوى</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بينما إذا وصلت الرطوبة النسبية إلى</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100%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قد يتوقف الفقد الحراري عن طريق التبخير من الجلد كذلك لا يصاحب التبخير من الجهاز التنفسي فقد أملاح</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صوديوم أو بوتاسيوم حسب الحيوان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هو الحال في العرق والذي قد يؤدى إلى نقص أوزموزية البلازما مما قد يؤثر على حجم البلازما والدم وبالتالي قد يحدث احتباس حراري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مثل ضربة الشمس أثناء الحج</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أما عن أهم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عيوب</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التبخير من الجهاز التنفسي فهي أن زيادة معدل التنفس تؤدى إلى زيادة تبادل الغازات خاصة إذا كان التنفس عميق</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حجم الهواء الذي يمر على الحويصلات الهوائية كبير</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حيث يزيد معدل التخلص من ثاني أوكسيد الكاربون مما يؤدى إلى تحلل حامض الكاربونيك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3</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 ماء وثاني أوكسيد الكاربون وبالتالي تزداد قلوية الدم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Blood Alkalosis.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يجب الإشارة إلى أن الفقد الحراري يتأثر بشده بالفارق الحراري بين درجة حرارة الجسم ودرجة حرارة الجو وبمساحة مسطح الجسم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0.75 (BW)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تناسب طردي كذلك فإن الفقد الحراري يتم على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مرحلتين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TotalTime>
  <Words>2250</Words>
  <Application>Microsoft Office PowerPoint</Application>
  <PresentationFormat>On-screen Show (4:3)</PresentationFormat>
  <Paragraphs>78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3</cp:revision>
  <dcterms:created xsi:type="dcterms:W3CDTF">2006-08-16T00:00:00Z</dcterms:created>
  <dcterms:modified xsi:type="dcterms:W3CDTF">2018-03-24T15:18:51Z</dcterms:modified>
</cp:coreProperties>
</file>