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88" r:id="rId3"/>
    <p:sldId id="289" r:id="rId4"/>
    <p:sldId id="258" r:id="rId5"/>
    <p:sldId id="257" r:id="rId6"/>
    <p:sldId id="259" r:id="rId7"/>
    <p:sldId id="260" r:id="rId8"/>
    <p:sldId id="261" r:id="rId9"/>
    <p:sldId id="264" r:id="rId10"/>
    <p:sldId id="262" r:id="rId11"/>
    <p:sldId id="263"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52" d="100"/>
          <a:sy n="52" d="100"/>
        </p:scale>
        <p:origin x="-1884" y="-6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8AB48D0F-E8AB-4EBB-9AB0-C4A43E3E6A3C}" type="datetimeFigureOut">
              <a:rPr lang="ar-IQ" smtClean="0"/>
              <a:t>22/01/1439</a:t>
            </a:fld>
            <a:endParaRPr lang="ar-IQ"/>
          </a:p>
        </p:txBody>
      </p:sp>
      <p:sp>
        <p:nvSpPr>
          <p:cNvPr id="19" name="Footer Placeholder 18"/>
          <p:cNvSpPr>
            <a:spLocks noGrp="1"/>
          </p:cNvSpPr>
          <p:nvPr>
            <p:ph type="ftr" sz="quarter" idx="11"/>
          </p:nvPr>
        </p:nvSpPr>
        <p:spPr/>
        <p:txBody>
          <a:bodyPr/>
          <a:lstStyle/>
          <a:p>
            <a:endParaRPr lang="ar-IQ"/>
          </a:p>
        </p:txBody>
      </p:sp>
      <p:sp>
        <p:nvSpPr>
          <p:cNvPr id="27" name="Slide Number Placeholder 26"/>
          <p:cNvSpPr>
            <a:spLocks noGrp="1"/>
          </p:cNvSpPr>
          <p:nvPr>
            <p:ph type="sldNum" sz="quarter" idx="12"/>
          </p:nvPr>
        </p:nvSpPr>
        <p:spPr/>
        <p:txBody>
          <a:bodyPr/>
          <a:lstStyle/>
          <a:p>
            <a:fld id="{F93088AA-DFBB-4309-8DBD-C6B59CDFD30B}" type="slidenum">
              <a:rPr lang="ar-IQ" smtClean="0"/>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8AB48D0F-E8AB-4EBB-9AB0-C4A43E3E6A3C}" type="datetimeFigureOut">
              <a:rPr lang="ar-IQ" smtClean="0"/>
              <a:t>22/01/1439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F93088AA-DFBB-4309-8DBD-C6B59CDFD30B}"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8AB48D0F-E8AB-4EBB-9AB0-C4A43E3E6A3C}" type="datetimeFigureOut">
              <a:rPr lang="ar-IQ" smtClean="0"/>
              <a:t>22/01/1439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F93088AA-DFBB-4309-8DBD-C6B59CDFD30B}"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8AB48D0F-E8AB-4EBB-9AB0-C4A43E3E6A3C}" type="datetimeFigureOut">
              <a:rPr lang="ar-IQ" smtClean="0"/>
              <a:t>22/01/1439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F93088AA-DFBB-4309-8DBD-C6B59CDFD30B}"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8AB48D0F-E8AB-4EBB-9AB0-C4A43E3E6A3C}" type="datetimeFigureOut">
              <a:rPr lang="ar-IQ" smtClean="0"/>
              <a:t>22/01/1439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F93088AA-DFBB-4309-8DBD-C6B59CDFD30B}" type="slidenum">
              <a:rPr lang="ar-IQ" smtClean="0"/>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8AB48D0F-E8AB-4EBB-9AB0-C4A43E3E6A3C}" type="datetimeFigureOut">
              <a:rPr lang="ar-IQ" smtClean="0"/>
              <a:t>22/01/1439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F93088AA-DFBB-4309-8DBD-C6B59CDFD30B}"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8AB48D0F-E8AB-4EBB-9AB0-C4A43E3E6A3C}" type="datetimeFigureOut">
              <a:rPr lang="ar-IQ" smtClean="0"/>
              <a:t>22/01/1439</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F93088AA-DFBB-4309-8DBD-C6B59CDFD30B}"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8AB48D0F-E8AB-4EBB-9AB0-C4A43E3E6A3C}" type="datetimeFigureOut">
              <a:rPr lang="ar-IQ" smtClean="0"/>
              <a:t>22/01/1439</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F93088AA-DFBB-4309-8DBD-C6B59CDFD30B}"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B48D0F-E8AB-4EBB-9AB0-C4A43E3E6A3C}" type="datetimeFigureOut">
              <a:rPr lang="ar-IQ" smtClean="0"/>
              <a:t>22/01/1439</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F93088AA-DFBB-4309-8DBD-C6B59CDFD30B}"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8AB48D0F-E8AB-4EBB-9AB0-C4A43E3E6A3C}" type="datetimeFigureOut">
              <a:rPr lang="ar-IQ" smtClean="0"/>
              <a:t>22/01/1439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F93088AA-DFBB-4309-8DBD-C6B59CDFD30B}"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8AB48D0F-E8AB-4EBB-9AB0-C4A43E3E6A3C}" type="datetimeFigureOut">
              <a:rPr lang="ar-IQ" smtClean="0"/>
              <a:t>22/01/1439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a:xfrm>
            <a:off x="8077200" y="6356350"/>
            <a:ext cx="609600" cy="365125"/>
          </a:xfrm>
        </p:spPr>
        <p:txBody>
          <a:bodyPr/>
          <a:lstStyle/>
          <a:p>
            <a:fld id="{F93088AA-DFBB-4309-8DBD-C6B59CDFD30B}" type="slidenum">
              <a:rPr lang="ar-IQ" smtClean="0"/>
              <a:t>‹#›</a:t>
            </a:fld>
            <a:endParaRPr lang="ar-IQ"/>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AB48D0F-E8AB-4EBB-9AB0-C4A43E3E6A3C}" type="datetimeFigureOut">
              <a:rPr lang="ar-IQ" smtClean="0"/>
              <a:t>22/01/1439</a:t>
            </a:fld>
            <a:endParaRPr lang="ar-IQ"/>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IQ"/>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93088AA-DFBB-4309-8DBD-C6B59CDFD30B}" type="slidenum">
              <a:rPr lang="ar-IQ" smtClean="0"/>
              <a:t>‹#›</a:t>
            </a:fld>
            <a:endParaRPr lang="ar-IQ"/>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hyperlink" Target="https://www.google.iq/url?sa=i&amp;rct=j&amp;q=&amp;esrc=s&amp;source=images&amp;cd=&amp;cad=rja&amp;uact=8&amp;ved=0ahUKEwjx57ijstjPAhXEuhoKHYo1A-EQjRwIBw&amp;url=http://www.dairycouncilutnv.com/2016/03/22/dairy-sugar/&amp;psig=AFQjCNHYOH6BGDDsw4rzqhrN702848QVqA&amp;ust=1476469063523180"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2.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www.google.iq/url?sa=i&amp;rct=j&amp;q=&amp;esrc=s&amp;source=images&amp;cd=&amp;cad=rja&amp;uact=8&amp;ved=0ahUKEwiqz-yTt9jPAhVBfRoKHVJ9DRwQjRwIBw&amp;url=http://www.google.com/patents/EP2292243A1?cl%3Den&amp;psig=AFQjCNF9nZZn0RpxQSwnayjx_f9MtE7OSw&amp;ust=1476470318645804"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s://www.google.co.nz/url?sa=i&amp;rct=j&amp;q=&amp;esrc=s&amp;source=images&amp;cd=&amp;ved=0ahUKEwiws_uKutzPAhUF2hoKHcfJBpcQjRwIBw&amp;url=http://polysac3db.cermav.cnrs.fr/methods-molmod.html&amp;bvm=bv.135974163,d.d2s&amp;psig=AFQjCNFNHdDpFAKN0kbArhA4O_BaLa_3qA&amp;ust=1476608432375020&amp;cad=rjt"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s://www.google.co.nz/url?sa=i&amp;rct=j&amp;q=&amp;esrc=s&amp;source=images&amp;cd=&amp;cad=rja&amp;uact=8&amp;ved=0ahUKEwi434-mu9zPAhWDtxoKHdt6BX0QjRwIBw&amp;url=http://slideplayer.com/slide/5909475/&amp;bvm=bv.135974163,d.d2s&amp;psig=AFQjCNFNHdDpFAKN0kbArhA4O_BaLa_3qA&amp;ust=1476608432375020"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899592" y="1052736"/>
            <a:ext cx="7772400" cy="4464496"/>
          </a:xfrm>
        </p:spPr>
        <p:txBody>
          <a:bodyPr>
            <a:normAutofit/>
          </a:bodyPr>
          <a:lstStyle/>
          <a:p>
            <a:pPr algn="l" rtl="0"/>
            <a:r>
              <a:rPr lang="en-US" sz="2700" dirty="0">
                <a:solidFill>
                  <a:schemeClr val="tx1"/>
                </a:solidFill>
                <a:effectLst/>
              </a:rPr>
              <a:t>Carbohydrates ;are carbon compounds that contain large quantities of hydroxyl groups. The simplest carbohydrates also contain either an aldehyde moiety (these are termed </a:t>
            </a:r>
            <a:r>
              <a:rPr lang="en-US" sz="2700" dirty="0" err="1">
                <a:solidFill>
                  <a:schemeClr val="tx1"/>
                </a:solidFill>
                <a:effectLst/>
              </a:rPr>
              <a:t>polyhydroxyaldehydes</a:t>
            </a:r>
            <a:r>
              <a:rPr lang="en-US" sz="2700" dirty="0">
                <a:solidFill>
                  <a:schemeClr val="tx1"/>
                </a:solidFill>
                <a:effectLst/>
              </a:rPr>
              <a:t>) or a ketone moiety (</a:t>
            </a:r>
            <a:r>
              <a:rPr lang="en-US" sz="2700" dirty="0" err="1">
                <a:solidFill>
                  <a:schemeClr val="tx1"/>
                </a:solidFill>
                <a:effectLst/>
              </a:rPr>
              <a:t>polyhydroxyketones</a:t>
            </a:r>
            <a:r>
              <a:rPr lang="en-US" sz="2700" dirty="0">
                <a:solidFill>
                  <a:schemeClr val="tx1"/>
                </a:solidFill>
                <a:effectLst/>
              </a:rPr>
              <a:t>). All carbohydrates can be classified as either </a:t>
            </a:r>
            <a:r>
              <a:rPr lang="en-US" sz="2700" dirty="0" err="1">
                <a:solidFill>
                  <a:schemeClr val="tx1"/>
                </a:solidFill>
                <a:effectLst/>
              </a:rPr>
              <a:t>monosaccharides</a:t>
            </a:r>
            <a:r>
              <a:rPr lang="en-US" sz="2700" dirty="0">
                <a:solidFill>
                  <a:schemeClr val="tx1"/>
                </a:solidFill>
                <a:effectLst/>
              </a:rPr>
              <a:t>, oligosaccharides or polysaccharides. Anywhere from two to ten monosaccharide units, linked by </a:t>
            </a:r>
            <a:r>
              <a:rPr lang="en-US" sz="2700" dirty="0" err="1">
                <a:solidFill>
                  <a:schemeClr val="tx1"/>
                </a:solidFill>
                <a:effectLst/>
              </a:rPr>
              <a:t>glycosidic</a:t>
            </a:r>
            <a:r>
              <a:rPr lang="en-US" sz="2700" dirty="0">
                <a:solidFill>
                  <a:schemeClr val="tx1"/>
                </a:solidFill>
                <a:effectLst/>
              </a:rPr>
              <a:t> bonds, make up an oligosaccharide</a:t>
            </a:r>
            <a:r>
              <a:rPr lang="en-US" sz="2700" dirty="0" smtClean="0">
                <a:solidFill>
                  <a:schemeClr val="tx1"/>
                </a:solidFill>
                <a:effectLst/>
              </a:rPr>
              <a:t>. </a:t>
            </a:r>
            <a:r>
              <a:rPr lang="en-US" sz="2000" dirty="0">
                <a:effectLst/>
              </a:rPr>
              <a:t> </a:t>
            </a:r>
            <a:br>
              <a:rPr lang="en-US" sz="2000" dirty="0">
                <a:effectLst/>
              </a:rPr>
            </a:br>
            <a:endParaRPr lang="ar-IQ" sz="2000" dirty="0"/>
          </a:p>
        </p:txBody>
      </p:sp>
      <p:sp>
        <p:nvSpPr>
          <p:cNvPr id="3" name="عنوان فرعي 2"/>
          <p:cNvSpPr>
            <a:spLocks noGrp="1"/>
          </p:cNvSpPr>
          <p:nvPr>
            <p:ph type="subTitle" idx="1"/>
          </p:nvPr>
        </p:nvSpPr>
        <p:spPr>
          <a:xfrm>
            <a:off x="683568" y="260648"/>
            <a:ext cx="7772400" cy="1098416"/>
          </a:xfrm>
        </p:spPr>
        <p:txBody>
          <a:bodyPr/>
          <a:lstStyle/>
          <a:p>
            <a:pPr algn="ctr"/>
            <a:r>
              <a:rPr lang="en-US" sz="4800" b="1" dirty="0"/>
              <a:t>Carbohydrates</a:t>
            </a:r>
            <a:r>
              <a:rPr lang="en-US" b="1" dirty="0"/>
              <a:t> </a:t>
            </a:r>
            <a:endParaRPr lang="ar-IQ" dirty="0"/>
          </a:p>
        </p:txBody>
      </p:sp>
    </p:spTree>
    <p:extLst>
      <p:ext uri="{BB962C8B-B14F-4D97-AF65-F5344CB8AC3E}">
        <p14:creationId xmlns:p14="http://schemas.microsoft.com/office/powerpoint/2010/main" val="2102921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3">
                                            <p:txEl>
                                              <p:pRg st="0" end="0"/>
                                            </p:txEl>
                                          </p:spTgt>
                                        </p:tgtEl>
                                        <p:attrNameLst>
                                          <p:attrName>ppt_w</p:attrName>
                                        </p:attrNameLst>
                                      </p:cBhvr>
                                    </p:anim>
                                    <p:anim by="(#ppt_w*0.50)" calcmode="lin" valueType="num">
                                      <p:cBhvr>
                                        <p:cTn id="8" dur="500" decel="50000" autoRev="1" fill="hold">
                                          <p:stCondLst>
                                            <p:cond delay="0"/>
                                          </p:stCondLst>
                                        </p:cTn>
                                        <p:tgtEl>
                                          <p:spTgt spid="3">
                                            <p:txEl>
                                              <p:pRg st="0" end="0"/>
                                            </p:txEl>
                                          </p:spTgt>
                                        </p:tgtEl>
                                        <p:attrNameLst>
                                          <p:attrName>ppt_x</p:attrName>
                                        </p:attrNameLst>
                                      </p:cBhvr>
                                    </p:anim>
                                    <p:anim from="(-#ppt_h/2)" to="(#ppt_y)" calcmode="lin" valueType="num">
                                      <p:cBhvr>
                                        <p:cTn id="9" dur="1000" fill="hold">
                                          <p:stCondLst>
                                            <p:cond delay="0"/>
                                          </p:stCondLst>
                                        </p:cTn>
                                        <p:tgtEl>
                                          <p:spTgt spid="3">
                                            <p:txEl>
                                              <p:pRg st="0" end="0"/>
                                            </p:txEl>
                                          </p:spTgt>
                                        </p:tgtEl>
                                        <p:attrNameLst>
                                          <p:attrName>ppt_y</p:attrName>
                                        </p:attrNameLst>
                                      </p:cBhvr>
                                    </p:anim>
                                    <p:animRot by="21600000">
                                      <p:cBhvr>
                                        <p:cTn id="10" dur="1000" fill="hold">
                                          <p:stCondLst>
                                            <p:cond delay="0"/>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2"/>
                                        </p:tgtEl>
                                        <p:attrNameLst>
                                          <p:attrName>ppt_y</p:attrName>
                                        </p:attrNameLst>
                                      </p:cBhvr>
                                      <p:tavLst>
                                        <p:tav tm="0">
                                          <p:val>
                                            <p:strVal val="#ppt_y"/>
                                          </p:val>
                                        </p:tav>
                                        <p:tav tm="100000">
                                          <p:val>
                                            <p:strVal val="#ppt_y"/>
                                          </p:val>
                                        </p:tav>
                                      </p:tavLst>
                                    </p:anim>
                                    <p:anim calcmode="lin" valueType="num">
                                      <p:cBhvr>
                                        <p:cTn id="17"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559896"/>
          </a:xfrm>
        </p:spPr>
        <p:txBody>
          <a:bodyPr>
            <a:normAutofit/>
          </a:bodyPr>
          <a:lstStyle/>
          <a:p>
            <a:pPr algn="l" rtl="0"/>
            <a:r>
              <a:rPr lang="en-US" dirty="0"/>
              <a:t>D &amp; L sugars are mirror images of one another. They have the same name, e.g., D-glucose &amp; L-glucose. Other stereoisomers have unique names, e.g., glucose, mannose, </a:t>
            </a:r>
            <a:r>
              <a:rPr lang="en-US" dirty="0" err="1"/>
              <a:t>galactose</a:t>
            </a:r>
            <a:r>
              <a:rPr lang="en-US" dirty="0"/>
              <a:t>, etc. The number of stereoisomers is </a:t>
            </a:r>
            <a:r>
              <a:rPr lang="en-US" b="1" dirty="0"/>
              <a:t>2</a:t>
            </a:r>
            <a:r>
              <a:rPr lang="en-US" b="1" baseline="30000" dirty="0"/>
              <a:t>n</a:t>
            </a:r>
            <a:r>
              <a:rPr lang="en-US" dirty="0"/>
              <a:t>, where n is the number of asymmetric centers. The 6-C aldoses have 4 asymmetric centers. Thus there are 16 stereoisomers (8 D-sugars and 8 L-sugars).</a:t>
            </a:r>
          </a:p>
          <a:p>
            <a:pPr algn="l" rtl="0"/>
            <a:r>
              <a:rPr lang="en-US" dirty="0"/>
              <a:t>• Isomers = same chemical formula, different structure </a:t>
            </a:r>
          </a:p>
          <a:p>
            <a:pPr algn="l" rtl="0"/>
            <a:r>
              <a:rPr lang="en-US" dirty="0"/>
              <a:t>• </a:t>
            </a:r>
            <a:r>
              <a:rPr lang="en-US" dirty="0" err="1"/>
              <a:t>Epimers</a:t>
            </a:r>
            <a:r>
              <a:rPr lang="en-US" dirty="0"/>
              <a:t> = isomers that differ at only one Carbon </a:t>
            </a:r>
          </a:p>
          <a:p>
            <a:pPr algn="l" rtl="0"/>
            <a:r>
              <a:rPr lang="en-US" dirty="0"/>
              <a:t>• Enantiomers = isomers that are mirror images (D and L) </a:t>
            </a:r>
          </a:p>
          <a:p>
            <a:pPr algn="l" rtl="0"/>
            <a:r>
              <a:rPr lang="en-US" dirty="0"/>
              <a:t>• </a:t>
            </a:r>
            <a:r>
              <a:rPr lang="en-US" dirty="0" err="1"/>
              <a:t>Anomers</a:t>
            </a:r>
            <a:r>
              <a:rPr lang="en-US" dirty="0"/>
              <a:t> = isomers that differ only at </a:t>
            </a:r>
            <a:r>
              <a:rPr lang="en-US" dirty="0" err="1"/>
              <a:t>keto</a:t>
            </a:r>
            <a:r>
              <a:rPr lang="en-US" dirty="0"/>
              <a:t>-/</a:t>
            </a:r>
            <a:r>
              <a:rPr lang="en-US" dirty="0" err="1"/>
              <a:t>aldo</a:t>
            </a:r>
            <a:r>
              <a:rPr lang="en-US" dirty="0"/>
              <a:t> carbon </a:t>
            </a:r>
            <a:endParaRPr lang="ar-IQ" dirty="0"/>
          </a:p>
        </p:txBody>
      </p:sp>
    </p:spTree>
    <p:extLst>
      <p:ext uri="{BB962C8B-B14F-4D97-AF65-F5344CB8AC3E}">
        <p14:creationId xmlns:p14="http://schemas.microsoft.com/office/powerpoint/2010/main" val="276855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15616" y="1772816"/>
            <a:ext cx="2460885"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5118" y="2060848"/>
            <a:ext cx="377921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0515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500"/>
                                        <p:tgtEl>
                                          <p:spTgt spid="717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171"/>
                                        </p:tgtEl>
                                        <p:attrNameLst>
                                          <p:attrName>style.visibility</p:attrName>
                                        </p:attrNameLst>
                                      </p:cBhvr>
                                      <p:to>
                                        <p:strVal val="visible"/>
                                      </p:to>
                                    </p:set>
                                    <p:animEffect transition="in" filter="fade">
                                      <p:cBhvr>
                                        <p:cTn id="12" dur="5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2508888"/>
          </a:xfrm>
        </p:spPr>
        <p:txBody>
          <a:bodyPr>
            <a:normAutofit/>
          </a:bodyPr>
          <a:lstStyle/>
          <a:p>
            <a:pPr rtl="0"/>
            <a:r>
              <a:rPr lang="en-US" sz="3200" b="1" dirty="0" err="1">
                <a:solidFill>
                  <a:schemeClr val="tx1"/>
                </a:solidFill>
              </a:rPr>
              <a:t>Hemiacetal</a:t>
            </a:r>
            <a:r>
              <a:rPr lang="en-US" sz="3200" b="1" dirty="0">
                <a:solidFill>
                  <a:schemeClr val="tx1"/>
                </a:solidFill>
              </a:rPr>
              <a:t> &amp; </a:t>
            </a:r>
            <a:r>
              <a:rPr lang="en-US" sz="3200" b="1" dirty="0" err="1">
                <a:solidFill>
                  <a:schemeClr val="tx1"/>
                </a:solidFill>
              </a:rPr>
              <a:t>hemiketal</a:t>
            </a:r>
            <a:r>
              <a:rPr lang="en-US" sz="3200" b="1" dirty="0">
                <a:solidFill>
                  <a:schemeClr val="tx1"/>
                </a:solidFill>
              </a:rPr>
              <a:t> formation</a:t>
            </a:r>
            <a:r>
              <a:rPr lang="en-US" sz="3200" dirty="0">
                <a:solidFill>
                  <a:schemeClr val="tx1"/>
                </a:solidFill>
              </a:rPr>
              <a:t/>
            </a:r>
            <a:br>
              <a:rPr lang="en-US" sz="3200" dirty="0">
                <a:solidFill>
                  <a:schemeClr val="tx1"/>
                </a:solidFill>
              </a:rPr>
            </a:br>
            <a:r>
              <a:rPr lang="en-US" sz="3200" dirty="0">
                <a:solidFill>
                  <a:schemeClr val="tx1"/>
                </a:solidFill>
              </a:rPr>
              <a:t>An aldehyde can react with an alcohol to form  a </a:t>
            </a:r>
            <a:r>
              <a:rPr lang="en-US" sz="3200" dirty="0" err="1">
                <a:solidFill>
                  <a:schemeClr val="tx1"/>
                </a:solidFill>
              </a:rPr>
              <a:t>hemiacetal</a:t>
            </a:r>
            <a:r>
              <a:rPr lang="en-US" sz="3200" dirty="0">
                <a:solidFill>
                  <a:schemeClr val="tx1"/>
                </a:solidFill>
              </a:rPr>
              <a:t>.</a:t>
            </a:r>
            <a:br>
              <a:rPr lang="en-US" sz="3200" dirty="0">
                <a:solidFill>
                  <a:schemeClr val="tx1"/>
                </a:solidFill>
              </a:rPr>
            </a:br>
            <a:r>
              <a:rPr lang="en-US" sz="3200" dirty="0">
                <a:solidFill>
                  <a:schemeClr val="tx1"/>
                </a:solidFill>
              </a:rPr>
              <a:t>A ketone can react with an alcohol to form  a </a:t>
            </a:r>
            <a:r>
              <a:rPr lang="en-US" sz="3200" dirty="0" err="1">
                <a:solidFill>
                  <a:schemeClr val="tx1"/>
                </a:solidFill>
              </a:rPr>
              <a:t>hemiketal</a:t>
            </a:r>
            <a:endParaRPr lang="ar-IQ" sz="3200" dirty="0">
              <a:solidFill>
                <a:schemeClr val="tx1"/>
              </a:solidFill>
            </a:endParaRPr>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77405" y="3068961"/>
            <a:ext cx="6327043" cy="33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591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8194"/>
                                        </p:tgtEl>
                                        <p:attrNameLst>
                                          <p:attrName>style.visibility</p:attrName>
                                        </p:attrNameLst>
                                      </p:cBhvr>
                                      <p:to>
                                        <p:strVal val="visible"/>
                                      </p:to>
                                    </p:set>
                                    <p:animEffect transition="in" filter="fade">
                                      <p:cBhvr>
                                        <p:cTn id="14" dur="2000"/>
                                        <p:tgtEl>
                                          <p:spTgt spid="8194"/>
                                        </p:tgtEl>
                                      </p:cBhvr>
                                    </p:animEffect>
                                    <p:anim calcmode="lin" valueType="num">
                                      <p:cBhvr>
                                        <p:cTn id="15" dur="2000" fill="hold"/>
                                        <p:tgtEl>
                                          <p:spTgt spid="8194"/>
                                        </p:tgtEl>
                                        <p:attrNameLst>
                                          <p:attrName>ppt_w</p:attrName>
                                        </p:attrNameLst>
                                      </p:cBhvr>
                                      <p:tavLst>
                                        <p:tav tm="0" fmla="#ppt_w*sin(2.5*pi*$)">
                                          <p:val>
                                            <p:fltVal val="0"/>
                                          </p:val>
                                        </p:tav>
                                        <p:tav tm="100000">
                                          <p:val>
                                            <p:fltVal val="1"/>
                                          </p:val>
                                        </p:tav>
                                      </p:tavLst>
                                    </p:anim>
                                    <p:anim calcmode="lin" valueType="num">
                                      <p:cBhvr>
                                        <p:cTn id="16" dur="2000" fill="hold"/>
                                        <p:tgtEl>
                                          <p:spTgt spid="819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2236336"/>
          </a:xfrm>
        </p:spPr>
        <p:txBody>
          <a:bodyPr>
            <a:normAutofit fontScale="90000"/>
          </a:bodyPr>
          <a:lstStyle/>
          <a:p>
            <a:pPr rtl="0"/>
            <a:r>
              <a:rPr lang="en-US" sz="3200" dirty="0" err="1">
                <a:solidFill>
                  <a:schemeClr val="tx1"/>
                </a:solidFill>
              </a:rPr>
              <a:t>Pentoses</a:t>
            </a:r>
            <a:r>
              <a:rPr lang="en-US" sz="3200" dirty="0">
                <a:solidFill>
                  <a:schemeClr val="tx1"/>
                </a:solidFill>
              </a:rPr>
              <a:t> and hexoses can cyclize as the ketone or aldehyde reacts   with a distal OH.</a:t>
            </a:r>
            <a:br>
              <a:rPr lang="en-US" sz="3200" dirty="0">
                <a:solidFill>
                  <a:schemeClr val="tx1"/>
                </a:solidFill>
              </a:rPr>
            </a:br>
            <a:r>
              <a:rPr lang="en-US" sz="3200" dirty="0">
                <a:solidFill>
                  <a:schemeClr val="tx1"/>
                </a:solidFill>
              </a:rPr>
              <a:t>Glucose forms an intra-molecular </a:t>
            </a:r>
            <a:r>
              <a:rPr lang="en-US" sz="3200" dirty="0" err="1">
                <a:solidFill>
                  <a:schemeClr val="tx1"/>
                </a:solidFill>
              </a:rPr>
              <a:t>hemiacetal</a:t>
            </a:r>
            <a:r>
              <a:rPr lang="en-US" sz="3200" dirty="0">
                <a:solidFill>
                  <a:schemeClr val="tx1"/>
                </a:solidFill>
              </a:rPr>
              <a:t>, as the C1 aldehyde  &amp;   C5 OH react, to   form a 6-member </a:t>
            </a:r>
            <a:r>
              <a:rPr lang="en-US" sz="3200" dirty="0" err="1">
                <a:solidFill>
                  <a:schemeClr val="tx1"/>
                </a:solidFill>
              </a:rPr>
              <a:t>pyranose</a:t>
            </a:r>
            <a:r>
              <a:rPr lang="en-US" sz="3200" dirty="0">
                <a:solidFill>
                  <a:schemeClr val="tx1"/>
                </a:solidFill>
              </a:rPr>
              <a:t> ring, named after </a:t>
            </a:r>
            <a:r>
              <a:rPr lang="en-US" sz="3200" dirty="0" err="1">
                <a:solidFill>
                  <a:schemeClr val="tx1"/>
                </a:solidFill>
              </a:rPr>
              <a:t>pyran</a:t>
            </a:r>
            <a:r>
              <a:rPr lang="en-US" sz="3200" dirty="0">
                <a:solidFill>
                  <a:schemeClr val="tx1"/>
                </a:solidFill>
              </a:rPr>
              <a:t>.</a:t>
            </a:r>
            <a:endParaRPr lang="ar-IQ" sz="3200" dirty="0">
              <a:solidFill>
                <a:schemeClr val="tx1"/>
              </a:solidFill>
            </a:endParaRPr>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87624" y="3068960"/>
            <a:ext cx="6480720" cy="3355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425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9218"/>
                                        </p:tgtEl>
                                        <p:attrNameLst>
                                          <p:attrName>style.visibility</p:attrName>
                                        </p:attrNameLst>
                                      </p:cBhvr>
                                      <p:to>
                                        <p:strVal val="visible"/>
                                      </p:to>
                                    </p:set>
                                    <p:animEffect transition="in" filter="randombar(horizontal)">
                                      <p:cBhvr>
                                        <p:cTn id="12" dur="5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4704"/>
            <a:ext cx="8229600" cy="1440160"/>
          </a:xfrm>
        </p:spPr>
        <p:txBody>
          <a:bodyPr>
            <a:normAutofit fontScale="90000"/>
          </a:bodyPr>
          <a:lstStyle/>
          <a:p>
            <a:r>
              <a:rPr lang="en-US" sz="3200" dirty="0">
                <a:solidFill>
                  <a:schemeClr val="tx1"/>
                </a:solidFill>
              </a:rPr>
              <a:t>These representations of the cyclic sugars are called Haworth projections.</a:t>
            </a:r>
            <a:br>
              <a:rPr lang="en-US" sz="3200" dirty="0">
                <a:solidFill>
                  <a:schemeClr val="tx1"/>
                </a:solidFill>
              </a:rPr>
            </a:br>
            <a:endParaRPr lang="ar-IQ" sz="3200" dirty="0">
              <a:solidFill>
                <a:schemeClr val="tx1"/>
              </a:solidFill>
            </a:endParaRPr>
          </a:p>
        </p:txBody>
      </p:sp>
      <p:pic>
        <p:nvPicPr>
          <p:cNvPr id="1024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3197" y="2276872"/>
            <a:ext cx="7798781"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1873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242"/>
                                        </p:tgtEl>
                                        <p:attrNameLst>
                                          <p:attrName>style.visibility</p:attrName>
                                        </p:attrNameLst>
                                      </p:cBhvr>
                                      <p:to>
                                        <p:strVal val="visible"/>
                                      </p:to>
                                    </p:set>
                                    <p:anim calcmode="lin" valueType="num">
                                      <p:cBhvr additive="base">
                                        <p:cTn id="12" dur="500" fill="hold"/>
                                        <p:tgtEl>
                                          <p:spTgt spid="10242"/>
                                        </p:tgtEl>
                                        <p:attrNameLst>
                                          <p:attrName>ppt_x</p:attrName>
                                        </p:attrNameLst>
                                      </p:cBhvr>
                                      <p:tavLst>
                                        <p:tav tm="0">
                                          <p:val>
                                            <p:strVal val="#ppt_x"/>
                                          </p:val>
                                        </p:tav>
                                        <p:tav tm="100000">
                                          <p:val>
                                            <p:strVal val="#ppt_x"/>
                                          </p:val>
                                        </p:tav>
                                      </p:tavLst>
                                    </p:anim>
                                    <p:anim calcmode="lin" valueType="num">
                                      <p:cBhvr additive="base">
                                        <p:cTn id="13" dur="500" fill="hold"/>
                                        <p:tgtEl>
                                          <p:spTgt spid="102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268760"/>
            <a:ext cx="8229600" cy="3816424"/>
          </a:xfrm>
        </p:spPr>
        <p:txBody>
          <a:bodyPr>
            <a:noAutofit/>
          </a:bodyPr>
          <a:lstStyle/>
          <a:p>
            <a:pPr rtl="0"/>
            <a:r>
              <a:rPr lang="en-US" sz="3200" dirty="0">
                <a:solidFill>
                  <a:schemeClr val="tx1"/>
                </a:solidFill>
              </a:rPr>
              <a:t>Fructose forms either</a:t>
            </a:r>
            <a:br>
              <a:rPr lang="en-US" sz="3200" dirty="0">
                <a:solidFill>
                  <a:schemeClr val="tx1"/>
                </a:solidFill>
              </a:rPr>
            </a:br>
            <a:r>
              <a:rPr lang="en-US" sz="3200" dirty="0">
                <a:solidFill>
                  <a:schemeClr val="tx1"/>
                </a:solidFill>
              </a:rPr>
              <a:t>a 6-member </a:t>
            </a:r>
            <a:r>
              <a:rPr lang="en-US" sz="3200" dirty="0" err="1">
                <a:solidFill>
                  <a:schemeClr val="tx1"/>
                </a:solidFill>
              </a:rPr>
              <a:t>pyranose</a:t>
            </a:r>
            <a:r>
              <a:rPr lang="en-US" sz="3200" dirty="0">
                <a:solidFill>
                  <a:schemeClr val="tx1"/>
                </a:solidFill>
              </a:rPr>
              <a:t> ring, by reaction of the C2 </a:t>
            </a:r>
            <a:r>
              <a:rPr lang="en-US" sz="3200" dirty="0" err="1">
                <a:solidFill>
                  <a:schemeClr val="tx1"/>
                </a:solidFill>
              </a:rPr>
              <a:t>keto</a:t>
            </a:r>
            <a:r>
              <a:rPr lang="en-US" sz="3200" dirty="0">
                <a:solidFill>
                  <a:schemeClr val="tx1"/>
                </a:solidFill>
              </a:rPr>
              <a:t> group with the OH on C6,  or</a:t>
            </a:r>
            <a:br>
              <a:rPr lang="en-US" sz="3200" dirty="0">
                <a:solidFill>
                  <a:schemeClr val="tx1"/>
                </a:solidFill>
              </a:rPr>
            </a:br>
            <a:r>
              <a:rPr lang="en-US" sz="3200" dirty="0">
                <a:solidFill>
                  <a:schemeClr val="tx1"/>
                </a:solidFill>
              </a:rPr>
              <a:t>a 5-member </a:t>
            </a:r>
            <a:r>
              <a:rPr lang="en-US" sz="3200" dirty="0" err="1">
                <a:solidFill>
                  <a:schemeClr val="tx1"/>
                </a:solidFill>
              </a:rPr>
              <a:t>furanose</a:t>
            </a:r>
            <a:r>
              <a:rPr lang="en-US" sz="3200" dirty="0">
                <a:solidFill>
                  <a:schemeClr val="tx1"/>
                </a:solidFill>
              </a:rPr>
              <a:t> ring, by reaction of the C2 </a:t>
            </a:r>
            <a:r>
              <a:rPr lang="en-US" sz="3200" dirty="0" err="1">
                <a:solidFill>
                  <a:schemeClr val="tx1"/>
                </a:solidFill>
              </a:rPr>
              <a:t>keto</a:t>
            </a:r>
            <a:r>
              <a:rPr lang="en-US" sz="3200" dirty="0">
                <a:solidFill>
                  <a:schemeClr val="tx1"/>
                </a:solidFill>
              </a:rPr>
              <a:t> group with the OH on C5.</a:t>
            </a:r>
            <a:br>
              <a:rPr lang="en-US" sz="3200" dirty="0">
                <a:solidFill>
                  <a:schemeClr val="tx1"/>
                </a:solidFill>
              </a:rPr>
            </a:br>
            <a:endParaRPr lang="ar-IQ" sz="3200" dirty="0">
              <a:solidFill>
                <a:schemeClr val="tx1"/>
              </a:solidFill>
            </a:endParaRPr>
          </a:p>
        </p:txBody>
      </p:sp>
    </p:spTree>
    <p:extLst>
      <p:ext uri="{BB962C8B-B14F-4D97-AF65-F5344CB8AC3E}">
        <p14:creationId xmlns:p14="http://schemas.microsoft.com/office/powerpoint/2010/main" val="284337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500" fill="hold"/>
                                        <p:tgtEl>
                                          <p:spTgt spid="2"/>
                                        </p:tgtEl>
                                        <p:attrNameLst>
                                          <p:attrName>style.color</p:attrName>
                                        </p:attrNameLst>
                                      </p:cBhvr>
                                      <p:to>
                                        <p:clrVal>
                                          <a:schemeClr val="accent2"/>
                                        </p:clrVal>
                                      </p:to>
                                    </p:set>
                                    <p:set>
                                      <p:cBhvr>
                                        <p:cTn id="7" dur="500" fill="hold"/>
                                        <p:tgtEl>
                                          <p:spTgt spid="2"/>
                                        </p:tgtEl>
                                        <p:attrNameLst>
                                          <p:attrName>fillcolor</p:attrName>
                                        </p:attrNameLst>
                                      </p:cBhvr>
                                      <p:to>
                                        <p:clrVal>
                                          <a:schemeClr val="accent2"/>
                                        </p:clrVal>
                                      </p:to>
                                    </p:set>
                                    <p:set>
                                      <p:cBhvr>
                                        <p:cTn id="8" dur="500" fill="hold"/>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5536" y="1044729"/>
            <a:ext cx="8277523" cy="4832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3749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p:cTn id="7" dur="500" fill="hold"/>
                                        <p:tgtEl>
                                          <p:spTgt spid="11266"/>
                                        </p:tgtEl>
                                        <p:attrNameLst>
                                          <p:attrName>ppt_w</p:attrName>
                                        </p:attrNameLst>
                                      </p:cBhvr>
                                      <p:tavLst>
                                        <p:tav tm="0">
                                          <p:val>
                                            <p:fltVal val="0"/>
                                          </p:val>
                                        </p:tav>
                                        <p:tav tm="100000">
                                          <p:val>
                                            <p:strVal val="#ppt_w"/>
                                          </p:val>
                                        </p:tav>
                                      </p:tavLst>
                                    </p:anim>
                                    <p:anim calcmode="lin" valueType="num">
                                      <p:cBhvr>
                                        <p:cTn id="8" dur="500" fill="hold"/>
                                        <p:tgtEl>
                                          <p:spTgt spid="11266"/>
                                        </p:tgtEl>
                                        <p:attrNameLst>
                                          <p:attrName>ppt_h</p:attrName>
                                        </p:attrNameLst>
                                      </p:cBhvr>
                                      <p:tavLst>
                                        <p:tav tm="0">
                                          <p:val>
                                            <p:fltVal val="0"/>
                                          </p:val>
                                        </p:tav>
                                        <p:tav tm="100000">
                                          <p:val>
                                            <p:strVal val="#ppt_h"/>
                                          </p:val>
                                        </p:tav>
                                      </p:tavLst>
                                    </p:anim>
                                    <p:animEffect transition="in" filter="fade">
                                      <p:cBhvr>
                                        <p:cTn id="9"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836712"/>
            <a:ext cx="7418057"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8533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1000" fill="hold"/>
                                        <p:tgtEl>
                                          <p:spTgt spid="12290"/>
                                        </p:tgtEl>
                                        <p:attrNameLst>
                                          <p:attrName>ppt_w</p:attrName>
                                        </p:attrNameLst>
                                      </p:cBhvr>
                                      <p:tavLst>
                                        <p:tav tm="0">
                                          <p:val>
                                            <p:fltVal val="0"/>
                                          </p:val>
                                        </p:tav>
                                        <p:tav tm="100000">
                                          <p:val>
                                            <p:strVal val="#ppt_w"/>
                                          </p:val>
                                        </p:tav>
                                      </p:tavLst>
                                    </p:anim>
                                    <p:anim calcmode="lin" valueType="num">
                                      <p:cBhvr>
                                        <p:cTn id="8" dur="1000" fill="hold"/>
                                        <p:tgtEl>
                                          <p:spTgt spid="12290"/>
                                        </p:tgtEl>
                                        <p:attrNameLst>
                                          <p:attrName>ppt_h</p:attrName>
                                        </p:attrNameLst>
                                      </p:cBhvr>
                                      <p:tavLst>
                                        <p:tav tm="0">
                                          <p:val>
                                            <p:fltVal val="0"/>
                                          </p:val>
                                        </p:tav>
                                        <p:tav tm="100000">
                                          <p:val>
                                            <p:strVal val="#ppt_h"/>
                                          </p:val>
                                        </p:tav>
                                      </p:tavLst>
                                    </p:anim>
                                    <p:anim calcmode="lin" valueType="num">
                                      <p:cBhvr>
                                        <p:cTn id="9" dur="1000" fill="hold"/>
                                        <p:tgtEl>
                                          <p:spTgt spid="12290"/>
                                        </p:tgtEl>
                                        <p:attrNameLst>
                                          <p:attrName>style.rotation</p:attrName>
                                        </p:attrNameLst>
                                      </p:cBhvr>
                                      <p:tavLst>
                                        <p:tav tm="0">
                                          <p:val>
                                            <p:fltVal val="90"/>
                                          </p:val>
                                        </p:tav>
                                        <p:tav tm="100000">
                                          <p:val>
                                            <p:fltVal val="0"/>
                                          </p:val>
                                        </p:tav>
                                      </p:tavLst>
                                    </p:anim>
                                    <p:animEffect transition="in" filter="fade">
                                      <p:cBhvr>
                                        <p:cTn id="10" dur="1000"/>
                                        <p:tgtEl>
                                          <p:spTgt spid="12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3444992"/>
          </a:xfrm>
        </p:spPr>
        <p:txBody>
          <a:bodyPr>
            <a:normAutofit fontScale="90000"/>
          </a:bodyPr>
          <a:lstStyle/>
          <a:p>
            <a:pPr lvl="0" rtl="0"/>
            <a:r>
              <a:rPr lang="en-US" sz="3100" dirty="0">
                <a:solidFill>
                  <a:schemeClr val="tx1"/>
                </a:solidFill>
              </a:rPr>
              <a:t>Cyclization of glucose produces a new asymmetric center at C1. The 2 stereoisomers are called </a:t>
            </a:r>
            <a:r>
              <a:rPr lang="en-US" sz="3100" dirty="0" err="1">
                <a:solidFill>
                  <a:schemeClr val="tx1"/>
                </a:solidFill>
              </a:rPr>
              <a:t>anomers</a:t>
            </a:r>
            <a:r>
              <a:rPr lang="en-US" sz="3100" dirty="0">
                <a:solidFill>
                  <a:schemeClr val="tx1"/>
                </a:solidFill>
              </a:rPr>
              <a:t>, a &amp; b. </a:t>
            </a:r>
            <a:br>
              <a:rPr lang="en-US" sz="3100" dirty="0">
                <a:solidFill>
                  <a:schemeClr val="tx1"/>
                </a:solidFill>
              </a:rPr>
            </a:br>
            <a:r>
              <a:rPr lang="en-US" sz="3100" dirty="0">
                <a:solidFill>
                  <a:schemeClr val="tx1"/>
                </a:solidFill>
              </a:rPr>
              <a:t>Haworth projections represent the cyclic sugars as having essentially planar rings, with the OH at the </a:t>
            </a:r>
            <a:r>
              <a:rPr lang="en-US" sz="3100" dirty="0" err="1">
                <a:solidFill>
                  <a:schemeClr val="tx1"/>
                </a:solidFill>
              </a:rPr>
              <a:t>anomeric</a:t>
            </a:r>
            <a:r>
              <a:rPr lang="en-US" sz="3100" dirty="0">
                <a:solidFill>
                  <a:schemeClr val="tx1"/>
                </a:solidFill>
              </a:rPr>
              <a:t> C1:</a:t>
            </a:r>
            <a:br>
              <a:rPr lang="en-US" sz="3100" dirty="0">
                <a:solidFill>
                  <a:schemeClr val="tx1"/>
                </a:solidFill>
              </a:rPr>
            </a:br>
            <a:r>
              <a:rPr lang="ar-IQ" sz="3100" b="1" dirty="0">
                <a:solidFill>
                  <a:schemeClr val="tx1"/>
                </a:solidFill>
              </a:rPr>
              <a:t> </a:t>
            </a:r>
            <a:r>
              <a:rPr lang="en-US" sz="3100" dirty="0">
                <a:solidFill>
                  <a:schemeClr val="tx1"/>
                </a:solidFill>
              </a:rPr>
              <a:t>a (OH below the ring)</a:t>
            </a:r>
            <a:br>
              <a:rPr lang="en-US" sz="3100" dirty="0">
                <a:solidFill>
                  <a:schemeClr val="tx1"/>
                </a:solidFill>
              </a:rPr>
            </a:br>
            <a:r>
              <a:rPr lang="ar-IQ" sz="3100" b="1" dirty="0">
                <a:solidFill>
                  <a:schemeClr val="tx1"/>
                </a:solidFill>
              </a:rPr>
              <a:t> </a:t>
            </a:r>
            <a:r>
              <a:rPr lang="en-US" sz="3100" dirty="0">
                <a:solidFill>
                  <a:schemeClr val="tx1"/>
                </a:solidFill>
              </a:rPr>
              <a:t>b (OH above the ring).</a:t>
            </a:r>
            <a:r>
              <a:rPr lang="en-US" sz="3200" dirty="0">
                <a:solidFill>
                  <a:schemeClr val="tx1"/>
                </a:solidFill>
              </a:rPr>
              <a:t/>
            </a:r>
            <a:br>
              <a:rPr lang="en-US" sz="3200" dirty="0">
                <a:solidFill>
                  <a:schemeClr val="tx1"/>
                </a:solidFill>
              </a:rPr>
            </a:br>
            <a:endParaRPr lang="ar-IQ" sz="3200" dirty="0">
              <a:solidFill>
                <a:schemeClr val="tx1"/>
              </a:solidFill>
            </a:endParaRPr>
          </a:p>
        </p:txBody>
      </p:sp>
      <p:pic>
        <p:nvPicPr>
          <p:cNvPr id="133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3717032"/>
            <a:ext cx="6768751"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4103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3314"/>
                                        </p:tgtEl>
                                        <p:attrNameLst>
                                          <p:attrName>style.visibility</p:attrName>
                                        </p:attrNameLst>
                                      </p:cBhvr>
                                      <p:to>
                                        <p:strVal val="visible"/>
                                      </p:to>
                                    </p:set>
                                    <p:animEffect transition="in" filter="randombar(horizontal)">
                                      <p:cBhvr>
                                        <p:cTn id="12" dur="5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1412776"/>
            <a:ext cx="8229600" cy="4389120"/>
          </a:xfrm>
        </p:spPr>
        <p:txBody>
          <a:bodyPr>
            <a:normAutofit/>
          </a:bodyPr>
          <a:lstStyle/>
          <a:p>
            <a:pPr algn="l" rtl="0"/>
            <a:r>
              <a:rPr lang="en-US" sz="3200" dirty="0"/>
              <a:t>Because of the tetrahedral nature of carbon bonds, </a:t>
            </a:r>
            <a:r>
              <a:rPr lang="en-US" sz="3200" dirty="0" err="1"/>
              <a:t>pyranose</a:t>
            </a:r>
            <a:r>
              <a:rPr lang="en-US" sz="3200" dirty="0"/>
              <a:t> sugars actually assume a "chair" or "boat" configuration, depending on the sugar.  </a:t>
            </a:r>
          </a:p>
          <a:p>
            <a:pPr algn="l" rtl="0"/>
            <a:r>
              <a:rPr lang="en-US" sz="3200" dirty="0"/>
              <a:t>The representation above reflects the chair configuration of the </a:t>
            </a:r>
            <a:r>
              <a:rPr lang="en-US" sz="3200" dirty="0" err="1"/>
              <a:t>glucopyranose</a:t>
            </a:r>
            <a:r>
              <a:rPr lang="en-US" sz="3200" dirty="0"/>
              <a:t> ring more accurately than the Haworth projection.</a:t>
            </a:r>
          </a:p>
          <a:p>
            <a:pPr algn="l" rtl="0"/>
            <a:endParaRPr lang="ar-IQ" sz="3200" dirty="0"/>
          </a:p>
        </p:txBody>
      </p:sp>
    </p:spTree>
    <p:extLst>
      <p:ext uri="{BB962C8B-B14F-4D97-AF65-F5344CB8AC3E}">
        <p14:creationId xmlns:p14="http://schemas.microsoft.com/office/powerpoint/2010/main" val="2276369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3">
                                            <p:txEl>
                                              <p:pRg st="0" end="0"/>
                                            </p:txEl>
                                          </p:spTgt>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grpId="0" nodeType="clickEffect">
                                  <p:stCondLst>
                                    <p:cond delay="0"/>
                                  </p:stCondLst>
                                  <p:childTnLst>
                                    <p:animRot by="21600000">
                                      <p:cBhvr>
                                        <p:cTn id="10" dur="2000" fill="hold"/>
                                        <p:tgtEl>
                                          <p:spTgt spid="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26910076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96752"/>
            <a:ext cx="8229600" cy="5127848"/>
          </a:xfrm>
        </p:spPr>
        <p:txBody>
          <a:bodyPr/>
          <a:lstStyle/>
          <a:p>
            <a:pPr algn="l" rtl="0"/>
            <a:r>
              <a:rPr lang="en-US" sz="3600" b="1" dirty="0" err="1"/>
              <a:t>Glycosidic</a:t>
            </a:r>
            <a:r>
              <a:rPr lang="en-US" sz="3600" b="1" dirty="0"/>
              <a:t> Bonds</a:t>
            </a:r>
            <a:endParaRPr lang="en-US" sz="3600" dirty="0"/>
          </a:p>
          <a:p>
            <a:pPr algn="l" rtl="0"/>
            <a:r>
              <a:rPr lang="en-US" sz="3200" dirty="0"/>
              <a:t>The </a:t>
            </a:r>
            <a:r>
              <a:rPr lang="en-US" sz="3200" dirty="0" err="1"/>
              <a:t>anomeric</a:t>
            </a:r>
            <a:r>
              <a:rPr lang="en-US" sz="3200" dirty="0"/>
              <a:t> hydroxyl and a hydroxyl of another sugar or some other compound can join together, splitting out water to form a </a:t>
            </a:r>
            <a:r>
              <a:rPr lang="en-US" sz="3200" dirty="0" err="1"/>
              <a:t>glycosidic</a:t>
            </a:r>
            <a:r>
              <a:rPr lang="en-US" sz="3200" dirty="0"/>
              <a:t> bond: </a:t>
            </a:r>
          </a:p>
          <a:p>
            <a:pPr algn="l" rtl="0"/>
            <a:r>
              <a:rPr lang="en-US" sz="3200" dirty="0"/>
              <a:t>	R-OH  +  HO-R'  </a:t>
            </a:r>
            <a:r>
              <a:rPr lang="en-US" sz="3200" b="1" dirty="0">
                <a:sym typeface="Wingdings"/>
              </a:rPr>
              <a:t></a:t>
            </a:r>
            <a:r>
              <a:rPr lang="en-US" sz="3200" dirty="0"/>
              <a:t>  R-O-R'  +  H</a:t>
            </a:r>
            <a:r>
              <a:rPr lang="en-US" sz="3200" baseline="-25000" dirty="0"/>
              <a:t>2</a:t>
            </a:r>
            <a:r>
              <a:rPr lang="en-US" sz="3200" dirty="0"/>
              <a:t>O</a:t>
            </a:r>
          </a:p>
          <a:p>
            <a:pPr algn="l" rtl="0"/>
            <a:r>
              <a:rPr lang="en-US" sz="3200" dirty="0"/>
              <a:t>E.g., methanol reacts with the </a:t>
            </a:r>
            <a:r>
              <a:rPr lang="en-US" sz="3200" dirty="0" err="1"/>
              <a:t>anomeric</a:t>
            </a:r>
            <a:r>
              <a:rPr lang="en-US" sz="3200" dirty="0"/>
              <a:t> OH on glucose to form methyl </a:t>
            </a:r>
            <a:r>
              <a:rPr lang="en-US" sz="3200" dirty="0" err="1"/>
              <a:t>glucoside</a:t>
            </a:r>
            <a:r>
              <a:rPr lang="en-US" sz="3200" dirty="0"/>
              <a:t> (methyl-</a:t>
            </a:r>
            <a:r>
              <a:rPr lang="en-US" sz="3200" dirty="0" err="1"/>
              <a:t>glucopyranose</a:t>
            </a:r>
            <a:r>
              <a:rPr lang="en-US" sz="3200" dirty="0"/>
              <a:t>).</a:t>
            </a:r>
          </a:p>
          <a:p>
            <a:pPr algn="l" rtl="0"/>
            <a:endParaRPr lang="ar-IQ" dirty="0"/>
          </a:p>
        </p:txBody>
      </p:sp>
    </p:spTree>
    <p:extLst>
      <p:ext uri="{BB962C8B-B14F-4D97-AF65-F5344CB8AC3E}">
        <p14:creationId xmlns:p14="http://schemas.microsoft.com/office/powerpoint/2010/main" val="4092544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520" y="1556793"/>
            <a:ext cx="8711638" cy="3744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1599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500" fill="hold"/>
                                        <p:tgtEl>
                                          <p:spTgt spid="14338"/>
                                        </p:tgtEl>
                                        <p:attrNameLst>
                                          <p:attrName>ppt_x</p:attrName>
                                        </p:attrNameLst>
                                      </p:cBhvr>
                                      <p:tavLst>
                                        <p:tav tm="0">
                                          <p:val>
                                            <p:strVal val="#ppt_x"/>
                                          </p:val>
                                        </p:tav>
                                        <p:tav tm="100000">
                                          <p:val>
                                            <p:strVal val="#ppt_x"/>
                                          </p:val>
                                        </p:tav>
                                      </p:tavLst>
                                    </p:anim>
                                    <p:anim calcmode="lin" valueType="num">
                                      <p:cBhvr additive="base">
                                        <p:cTn id="8" dur="500" fill="hold"/>
                                        <p:tgtEl>
                                          <p:spTgt spid="143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32656"/>
            <a:ext cx="8229600" cy="1728192"/>
          </a:xfrm>
        </p:spPr>
        <p:txBody>
          <a:bodyPr>
            <a:normAutofit/>
          </a:bodyPr>
          <a:lstStyle/>
          <a:p>
            <a:r>
              <a:rPr lang="en-US" b="1" dirty="0">
                <a:solidFill>
                  <a:schemeClr val="tx1"/>
                </a:solidFill>
              </a:rPr>
              <a:t>Disaccharides</a:t>
            </a:r>
            <a:r>
              <a:rPr lang="en-US" dirty="0"/>
              <a:t/>
            </a:r>
            <a:br>
              <a:rPr lang="en-US" dirty="0"/>
            </a:br>
            <a:endParaRPr lang="ar-IQ" dirty="0"/>
          </a:p>
        </p:txBody>
      </p:sp>
      <p:sp>
        <p:nvSpPr>
          <p:cNvPr id="3" name="عنصر نائب للمحتوى 2"/>
          <p:cNvSpPr>
            <a:spLocks noGrp="1"/>
          </p:cNvSpPr>
          <p:nvPr>
            <p:ph idx="1"/>
          </p:nvPr>
        </p:nvSpPr>
        <p:spPr>
          <a:xfrm>
            <a:off x="457200" y="1556792"/>
            <a:ext cx="8229600" cy="4767808"/>
          </a:xfrm>
        </p:spPr>
        <p:txBody>
          <a:bodyPr/>
          <a:lstStyle/>
          <a:p>
            <a:pPr algn="l" rtl="0"/>
            <a:r>
              <a:rPr lang="en-US" b="1" dirty="0"/>
              <a:t>Maltose;</a:t>
            </a:r>
          </a:p>
          <a:p>
            <a:pPr algn="l" rtl="0"/>
            <a:r>
              <a:rPr lang="en-US" dirty="0"/>
              <a:t> A cleavage product of starch (e.g., amylose), is a disaccharide with an a(1® 4) </a:t>
            </a:r>
            <a:r>
              <a:rPr lang="en-US" dirty="0" err="1"/>
              <a:t>glycosidic</a:t>
            </a:r>
            <a:r>
              <a:rPr lang="en-US" dirty="0"/>
              <a:t> link between C1 - C4 OH of 2 glucoses. </a:t>
            </a:r>
          </a:p>
          <a:p>
            <a:pPr algn="l" rtl="0"/>
            <a:endParaRPr lang="ar-IQ"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4974" y="3780201"/>
            <a:ext cx="6281362" cy="2601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5447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15362"/>
                                        </p:tgtEl>
                                        <p:attrNameLst>
                                          <p:attrName>style.visibility</p:attrName>
                                        </p:attrNameLst>
                                      </p:cBhvr>
                                      <p:to>
                                        <p:strVal val="visible"/>
                                      </p:to>
                                    </p:set>
                                    <p:animEffect transition="in" filter="barn(inVertical)">
                                      <p:cBhvr>
                                        <p:cTn id="25" dur="5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5991944"/>
          </a:xfrm>
        </p:spPr>
        <p:txBody>
          <a:bodyPr/>
          <a:lstStyle/>
          <a:p>
            <a:pPr algn="l"/>
            <a:r>
              <a:rPr lang="en-US" b="1" dirty="0"/>
              <a:t>Sucrose;</a:t>
            </a:r>
            <a:r>
              <a:rPr lang="en-US" dirty="0"/>
              <a:t> </a:t>
            </a:r>
          </a:p>
          <a:p>
            <a:pPr algn="l" rtl="0"/>
            <a:r>
              <a:rPr lang="en-US" dirty="0"/>
              <a:t>Common table sugar, has a </a:t>
            </a:r>
            <a:r>
              <a:rPr lang="en-US" dirty="0" err="1"/>
              <a:t>glycosidic</a:t>
            </a:r>
            <a:r>
              <a:rPr lang="en-US" dirty="0"/>
              <a:t> bond linking the </a:t>
            </a:r>
            <a:r>
              <a:rPr lang="en-US" dirty="0" err="1"/>
              <a:t>anomeric</a:t>
            </a:r>
            <a:r>
              <a:rPr lang="en-US" dirty="0"/>
              <a:t> hydroxyls of </a:t>
            </a:r>
            <a:r>
              <a:rPr lang="en-US" dirty="0" smtClean="0"/>
              <a:t>glucose </a:t>
            </a:r>
            <a:r>
              <a:rPr lang="en-US" dirty="0"/>
              <a:t>&amp; fructose. </a:t>
            </a: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a:p>
          <a:p>
            <a:pPr marL="0" indent="0" algn="l" rtl="0">
              <a:buNone/>
            </a:pPr>
            <a:r>
              <a:rPr lang="en-US" dirty="0"/>
              <a:t>Because the configuration at the </a:t>
            </a:r>
            <a:r>
              <a:rPr lang="en-US" dirty="0" err="1"/>
              <a:t>anomeric</a:t>
            </a:r>
            <a:r>
              <a:rPr lang="en-US" dirty="0"/>
              <a:t> C of glucose  is a (O points down from ring), the linkage is a(1</a:t>
            </a:r>
            <a:r>
              <a:rPr lang="en-US" dirty="0">
                <a:sym typeface="Symbol"/>
              </a:rPr>
              <a:t></a:t>
            </a:r>
            <a:r>
              <a:rPr lang="en-US" dirty="0"/>
              <a:t>2). </a:t>
            </a:r>
            <a:endParaRPr lang="ar-IQ" dirty="0"/>
          </a:p>
        </p:txBody>
      </p:sp>
      <p:pic>
        <p:nvPicPr>
          <p:cNvPr id="4" name="صورة 3"/>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844824"/>
            <a:ext cx="6336704" cy="3312368"/>
          </a:xfrm>
          <a:prstGeom prst="rect">
            <a:avLst/>
          </a:prstGeom>
          <a:noFill/>
          <a:ln>
            <a:noFill/>
          </a:ln>
        </p:spPr>
      </p:pic>
    </p:spTree>
    <p:extLst>
      <p:ext uri="{BB962C8B-B14F-4D97-AF65-F5344CB8AC3E}">
        <p14:creationId xmlns:p14="http://schemas.microsoft.com/office/powerpoint/2010/main" val="2755918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anim calcmode="lin" valueType="num">
                                      <p:cBhvr additive="base">
                                        <p:cTn id="1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circle(in)">
                                      <p:cBhvr>
                                        <p:cTn id="2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631904"/>
          </a:xfrm>
        </p:spPr>
        <p:txBody>
          <a:bodyPr>
            <a:normAutofit fontScale="92500" lnSpcReduction="10000"/>
          </a:bodyPr>
          <a:lstStyle/>
          <a:p>
            <a:pPr algn="l" rtl="0"/>
            <a:r>
              <a:rPr lang="en-US" b="1" dirty="0"/>
              <a:t>Lactose;</a:t>
            </a:r>
          </a:p>
          <a:p>
            <a:pPr algn="l" rtl="0"/>
            <a:r>
              <a:rPr lang="en-US" dirty="0"/>
              <a:t>Milk sugar, is composed of </a:t>
            </a:r>
            <a:r>
              <a:rPr lang="en-US" dirty="0" err="1"/>
              <a:t>Galactose</a:t>
            </a:r>
            <a:r>
              <a:rPr lang="en-US" dirty="0"/>
              <a:t> &amp; Glucose, with b(1</a:t>
            </a:r>
            <a:r>
              <a:rPr lang="en-US" dirty="0">
                <a:sym typeface="Symbol"/>
              </a:rPr>
              <a:t></a:t>
            </a:r>
            <a:r>
              <a:rPr lang="en-US" dirty="0"/>
              <a:t>4) linkage from the </a:t>
            </a:r>
            <a:r>
              <a:rPr lang="en-US" dirty="0" err="1"/>
              <a:t>anomeric</a:t>
            </a:r>
            <a:r>
              <a:rPr lang="en-US" dirty="0"/>
              <a:t> OH of </a:t>
            </a:r>
            <a:r>
              <a:rPr lang="en-US" dirty="0" err="1"/>
              <a:t>galactose</a:t>
            </a:r>
            <a:r>
              <a:rPr lang="en-US" dirty="0"/>
              <a:t>.</a:t>
            </a:r>
          </a:p>
          <a:p>
            <a:pPr algn="l" rtl="0"/>
            <a:endParaRPr lang="en-US" dirty="0" smtClean="0"/>
          </a:p>
          <a:p>
            <a:pPr algn="l" rtl="0"/>
            <a:endParaRPr lang="en-US" dirty="0"/>
          </a:p>
          <a:p>
            <a:pPr algn="l" rtl="0"/>
            <a:endParaRPr lang="en-US" dirty="0" smtClean="0"/>
          </a:p>
          <a:p>
            <a:pPr algn="l" rtl="0"/>
            <a:endParaRPr lang="en-US" dirty="0"/>
          </a:p>
          <a:p>
            <a:pPr algn="l" rtl="0"/>
            <a:endParaRPr lang="en-US" dirty="0" smtClean="0"/>
          </a:p>
          <a:p>
            <a:pPr algn="l" rtl="0"/>
            <a:endParaRPr lang="en-US" dirty="0"/>
          </a:p>
          <a:p>
            <a:pPr algn="l" rtl="0"/>
            <a:r>
              <a:rPr lang="en-US" b="1" dirty="0"/>
              <a:t>Polysaccharides:</a:t>
            </a:r>
            <a:endParaRPr lang="en-US" dirty="0"/>
          </a:p>
          <a:p>
            <a:pPr algn="l" rtl="0"/>
            <a:r>
              <a:rPr lang="en-US" b="1" dirty="0" smtClean="0"/>
              <a:t>Plants</a:t>
            </a:r>
            <a:r>
              <a:rPr lang="en-US" dirty="0" smtClean="0"/>
              <a:t> </a:t>
            </a:r>
            <a:r>
              <a:rPr lang="en-US" dirty="0"/>
              <a:t>store glucose as </a:t>
            </a:r>
            <a:r>
              <a:rPr lang="en-US" b="1" dirty="0"/>
              <a:t>amylose</a:t>
            </a:r>
            <a:r>
              <a:rPr lang="en-US" dirty="0"/>
              <a:t> or </a:t>
            </a:r>
            <a:r>
              <a:rPr lang="en-US" b="1" dirty="0"/>
              <a:t>amylopectin</a:t>
            </a:r>
            <a:r>
              <a:rPr lang="en-US" dirty="0"/>
              <a:t>, glucose polymers collectively called starch. </a:t>
            </a:r>
          </a:p>
          <a:p>
            <a:pPr algn="l" rtl="0"/>
            <a:r>
              <a:rPr lang="en-US" dirty="0"/>
              <a:t>Glucose storage in </a:t>
            </a:r>
            <a:r>
              <a:rPr lang="en-US" b="1" dirty="0"/>
              <a:t>polymeric</a:t>
            </a:r>
            <a:r>
              <a:rPr lang="en-US" dirty="0"/>
              <a:t> form </a:t>
            </a:r>
            <a:r>
              <a:rPr lang="en-US" b="1" dirty="0"/>
              <a:t>minimizes osmotic effects</a:t>
            </a:r>
            <a:endParaRPr lang="en-US" dirty="0"/>
          </a:p>
          <a:p>
            <a:pPr algn="l" rtl="0"/>
            <a:endParaRPr lang="ar-IQ" dirty="0"/>
          </a:p>
        </p:txBody>
      </p:sp>
      <p:pic>
        <p:nvPicPr>
          <p:cNvPr id="4" name="صورة 3" descr="Image result for sugar lactose">
            <a:hlinkClick r:id="rId2" tgtFrame="&quot;_blank&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916832"/>
            <a:ext cx="4968551" cy="2226166"/>
          </a:xfrm>
          <a:prstGeom prst="rect">
            <a:avLst/>
          </a:prstGeom>
          <a:noFill/>
          <a:ln>
            <a:noFill/>
          </a:ln>
        </p:spPr>
      </p:pic>
    </p:spTree>
    <p:extLst>
      <p:ext uri="{BB962C8B-B14F-4D97-AF65-F5344CB8AC3E}">
        <p14:creationId xmlns:p14="http://schemas.microsoft.com/office/powerpoint/2010/main" val="1259725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Effect transition="in" filter="fade">
                                      <p:cBhvr>
                                        <p:cTn id="17" dur="500"/>
                                        <p:tgtEl>
                                          <p:spTgt spid="3">
                                            <p:txEl>
                                              <p:pRg st="8" end="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9" end="9"/>
                                            </p:txEl>
                                          </p:spTgt>
                                        </p:tgtEl>
                                        <p:attrNameLst>
                                          <p:attrName>style.visibility</p:attrName>
                                        </p:attrNameLst>
                                      </p:cBhvr>
                                      <p:to>
                                        <p:strVal val="visible"/>
                                      </p:to>
                                    </p:set>
                                    <p:animEffect transition="in" filter="fade">
                                      <p:cBhvr>
                                        <p:cTn id="22" dur="500"/>
                                        <p:tgtEl>
                                          <p:spTgt spid="3">
                                            <p:txEl>
                                              <p:pRg st="9" end="9"/>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fade">
                                      <p:cBhvr>
                                        <p:cTn id="27" dur="500"/>
                                        <p:tgtEl>
                                          <p:spTgt spid="3">
                                            <p:txEl>
                                              <p:pRg st="10" end="1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000"/>
                                        <p:tgtEl>
                                          <p:spTgt spid="4"/>
                                        </p:tgtEl>
                                      </p:cBhvr>
                                    </p:animEffect>
                                    <p:anim calcmode="lin" valueType="num">
                                      <p:cBhvr>
                                        <p:cTn id="33" dur="1000" fill="hold"/>
                                        <p:tgtEl>
                                          <p:spTgt spid="4"/>
                                        </p:tgtEl>
                                        <p:attrNameLst>
                                          <p:attrName>ppt_x</p:attrName>
                                        </p:attrNameLst>
                                      </p:cBhvr>
                                      <p:tavLst>
                                        <p:tav tm="0">
                                          <p:val>
                                            <p:strVal val="#ppt_x"/>
                                          </p:val>
                                        </p:tav>
                                        <p:tav tm="100000">
                                          <p:val>
                                            <p:strVal val="#ppt_x"/>
                                          </p:val>
                                        </p:tav>
                                      </p:tavLst>
                                    </p:anim>
                                    <p:anim calcmode="lin" valueType="num">
                                      <p:cBhvr>
                                        <p:cTn id="3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356760"/>
          </a:xfrm>
        </p:spPr>
        <p:txBody>
          <a:bodyPr>
            <a:normAutofit fontScale="90000"/>
          </a:bodyPr>
          <a:lstStyle/>
          <a:p>
            <a:pPr rtl="0"/>
            <a:r>
              <a:rPr lang="en-US" sz="3200" b="1" dirty="0">
                <a:solidFill>
                  <a:schemeClr val="tx1"/>
                </a:solidFill>
              </a:rPr>
              <a:t>Amylose;</a:t>
            </a:r>
            <a:r>
              <a:rPr lang="en-US" sz="3200" dirty="0">
                <a:solidFill>
                  <a:schemeClr val="tx1"/>
                </a:solidFill>
              </a:rPr>
              <a:t/>
            </a:r>
            <a:br>
              <a:rPr lang="en-US" sz="3200" dirty="0">
                <a:solidFill>
                  <a:schemeClr val="tx1"/>
                </a:solidFill>
              </a:rPr>
            </a:br>
            <a:r>
              <a:rPr lang="en-US" sz="3200" dirty="0">
                <a:solidFill>
                  <a:schemeClr val="tx1"/>
                </a:solidFill>
              </a:rPr>
              <a:t> Is a glucose polymer with </a:t>
            </a:r>
            <a:r>
              <a:rPr lang="en-US" sz="3200" b="1" dirty="0">
                <a:solidFill>
                  <a:schemeClr val="tx1"/>
                </a:solidFill>
              </a:rPr>
              <a:t>a(1</a:t>
            </a:r>
            <a:r>
              <a:rPr lang="en-US" sz="3200" b="1" dirty="0">
                <a:solidFill>
                  <a:schemeClr val="tx1"/>
                </a:solidFill>
                <a:sym typeface="Symbol"/>
              </a:rPr>
              <a:t></a:t>
            </a:r>
            <a:r>
              <a:rPr lang="en-US" sz="3200" b="1" dirty="0">
                <a:solidFill>
                  <a:schemeClr val="tx1"/>
                </a:solidFill>
              </a:rPr>
              <a:t>4)</a:t>
            </a:r>
            <a:r>
              <a:rPr lang="en-US" sz="3200" dirty="0">
                <a:solidFill>
                  <a:schemeClr val="tx1"/>
                </a:solidFill>
              </a:rPr>
              <a:t> linkages</a:t>
            </a:r>
            <a:r>
              <a:rPr lang="en-US" sz="3200" dirty="0"/>
              <a:t>. </a:t>
            </a:r>
            <a:br>
              <a:rPr lang="en-US" sz="3200" dirty="0"/>
            </a:br>
            <a:endParaRPr lang="ar-IQ" sz="3200"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9552" y="1844824"/>
            <a:ext cx="7776864"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611560" y="4149080"/>
            <a:ext cx="7560840" cy="1569660"/>
          </a:xfrm>
          <a:prstGeom prst="rect">
            <a:avLst/>
          </a:prstGeom>
        </p:spPr>
        <p:txBody>
          <a:bodyPr wrap="square">
            <a:spAutoFit/>
          </a:bodyPr>
          <a:lstStyle/>
          <a:p>
            <a:pPr algn="l" rtl="0"/>
            <a:r>
              <a:rPr lang="en-US" sz="3200" dirty="0"/>
              <a:t>The end of the polysaccharide with an </a:t>
            </a:r>
            <a:r>
              <a:rPr lang="en-US" sz="3200" dirty="0" err="1"/>
              <a:t>anomeric</a:t>
            </a:r>
            <a:r>
              <a:rPr lang="en-US" sz="3200" dirty="0"/>
              <a:t> C1 not involved in a </a:t>
            </a:r>
            <a:r>
              <a:rPr lang="en-US" sz="3200" dirty="0" err="1"/>
              <a:t>glycosidic</a:t>
            </a:r>
            <a:r>
              <a:rPr lang="en-US" sz="3200" dirty="0"/>
              <a:t> bond is called the </a:t>
            </a:r>
            <a:r>
              <a:rPr lang="en-US" sz="3200" b="1" dirty="0"/>
              <a:t>reducing end</a:t>
            </a:r>
            <a:r>
              <a:rPr lang="en-US" sz="3200" dirty="0"/>
              <a:t>.</a:t>
            </a:r>
          </a:p>
        </p:txBody>
      </p:sp>
    </p:spTree>
    <p:extLst>
      <p:ext uri="{BB962C8B-B14F-4D97-AF65-F5344CB8AC3E}">
        <p14:creationId xmlns:p14="http://schemas.microsoft.com/office/powerpoint/2010/main" val="2677263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wipe(down)">
                                      <p:cBhvr>
                                        <p:cTn id="11" dur="580">
                                          <p:stCondLst>
                                            <p:cond delay="0"/>
                                          </p:stCondLst>
                                        </p:cTn>
                                        <p:tgtEl>
                                          <p:spTgt spid="1026"/>
                                        </p:tgtEl>
                                      </p:cBhvr>
                                    </p:animEffect>
                                    <p:anim calcmode="lin" valueType="num">
                                      <p:cBhvr>
                                        <p:cTn id="12" dur="1822" tmFilter="0,0; 0.14,0.36; 0.43,0.73; 0.71,0.91; 1.0,1.0">
                                          <p:stCondLst>
                                            <p:cond delay="0"/>
                                          </p:stCondLst>
                                        </p:cTn>
                                        <p:tgtEl>
                                          <p:spTgt spid="1026"/>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1026"/>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1026"/>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1026"/>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1026"/>
                                        </p:tgtEl>
                                        <p:attrNameLst>
                                          <p:attrName>ppt_y</p:attrName>
                                        </p:attrNameLst>
                                      </p:cBhvr>
                                      <p:tavLst>
                                        <p:tav tm="0" fmla="#ppt_y-sin(pi*$)/81">
                                          <p:val>
                                            <p:fltVal val="0"/>
                                          </p:val>
                                        </p:tav>
                                        <p:tav tm="100000">
                                          <p:val>
                                            <p:fltVal val="1"/>
                                          </p:val>
                                        </p:tav>
                                      </p:tavLst>
                                    </p:anim>
                                    <p:animScale>
                                      <p:cBhvr>
                                        <p:cTn id="17" dur="26">
                                          <p:stCondLst>
                                            <p:cond delay="650"/>
                                          </p:stCondLst>
                                        </p:cTn>
                                        <p:tgtEl>
                                          <p:spTgt spid="1026"/>
                                        </p:tgtEl>
                                      </p:cBhvr>
                                      <p:to x="100000" y="60000"/>
                                    </p:animScale>
                                    <p:animScale>
                                      <p:cBhvr>
                                        <p:cTn id="18" dur="166" decel="50000">
                                          <p:stCondLst>
                                            <p:cond delay="676"/>
                                          </p:stCondLst>
                                        </p:cTn>
                                        <p:tgtEl>
                                          <p:spTgt spid="1026"/>
                                        </p:tgtEl>
                                      </p:cBhvr>
                                      <p:to x="100000" y="100000"/>
                                    </p:animScale>
                                    <p:animScale>
                                      <p:cBhvr>
                                        <p:cTn id="19" dur="26">
                                          <p:stCondLst>
                                            <p:cond delay="1312"/>
                                          </p:stCondLst>
                                        </p:cTn>
                                        <p:tgtEl>
                                          <p:spTgt spid="1026"/>
                                        </p:tgtEl>
                                      </p:cBhvr>
                                      <p:to x="100000" y="80000"/>
                                    </p:animScale>
                                    <p:animScale>
                                      <p:cBhvr>
                                        <p:cTn id="20" dur="166" decel="50000">
                                          <p:stCondLst>
                                            <p:cond delay="1338"/>
                                          </p:stCondLst>
                                        </p:cTn>
                                        <p:tgtEl>
                                          <p:spTgt spid="1026"/>
                                        </p:tgtEl>
                                      </p:cBhvr>
                                      <p:to x="100000" y="100000"/>
                                    </p:animScale>
                                    <p:animScale>
                                      <p:cBhvr>
                                        <p:cTn id="21" dur="26">
                                          <p:stCondLst>
                                            <p:cond delay="1642"/>
                                          </p:stCondLst>
                                        </p:cTn>
                                        <p:tgtEl>
                                          <p:spTgt spid="1026"/>
                                        </p:tgtEl>
                                      </p:cBhvr>
                                      <p:to x="100000" y="90000"/>
                                    </p:animScale>
                                    <p:animScale>
                                      <p:cBhvr>
                                        <p:cTn id="22" dur="166" decel="50000">
                                          <p:stCondLst>
                                            <p:cond delay="1668"/>
                                          </p:stCondLst>
                                        </p:cTn>
                                        <p:tgtEl>
                                          <p:spTgt spid="1026"/>
                                        </p:tgtEl>
                                      </p:cBhvr>
                                      <p:to x="100000" y="100000"/>
                                    </p:animScale>
                                    <p:animScale>
                                      <p:cBhvr>
                                        <p:cTn id="23" dur="26">
                                          <p:stCondLst>
                                            <p:cond delay="1808"/>
                                          </p:stCondLst>
                                        </p:cTn>
                                        <p:tgtEl>
                                          <p:spTgt spid="1026"/>
                                        </p:tgtEl>
                                      </p:cBhvr>
                                      <p:to x="100000" y="95000"/>
                                    </p:animScale>
                                    <p:animScale>
                                      <p:cBhvr>
                                        <p:cTn id="24" dur="166" decel="50000">
                                          <p:stCondLst>
                                            <p:cond delay="1834"/>
                                          </p:stCondLst>
                                        </p:cTn>
                                        <p:tgtEl>
                                          <p:spTgt spid="1026"/>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631904"/>
          </a:xfrm>
        </p:spPr>
        <p:txBody>
          <a:bodyPr/>
          <a:lstStyle/>
          <a:p>
            <a:pPr algn="l" rtl="0"/>
            <a:r>
              <a:rPr lang="en-US" b="1" dirty="0"/>
              <a:t>Amylopectin;</a:t>
            </a:r>
            <a:endParaRPr lang="en-US" dirty="0"/>
          </a:p>
          <a:p>
            <a:pPr algn="l" rtl="0"/>
            <a:r>
              <a:rPr lang="en-US" dirty="0"/>
              <a:t> Is a glucose polymer with mainly a(1</a:t>
            </a:r>
            <a:r>
              <a:rPr lang="en-US" dirty="0">
                <a:sym typeface="Symbol"/>
              </a:rPr>
              <a:t></a:t>
            </a:r>
            <a:r>
              <a:rPr lang="en-US" dirty="0"/>
              <a:t>4) linkages, but it also has </a:t>
            </a:r>
            <a:r>
              <a:rPr lang="en-US" b="1" dirty="0"/>
              <a:t>branches</a:t>
            </a:r>
            <a:r>
              <a:rPr lang="en-US" dirty="0"/>
              <a:t> formed by a(1</a:t>
            </a:r>
            <a:r>
              <a:rPr lang="en-US" dirty="0">
                <a:sym typeface="Symbol"/>
              </a:rPr>
              <a:t></a:t>
            </a:r>
            <a:r>
              <a:rPr lang="en-US" dirty="0"/>
              <a:t>6) linkages. Branches are generally longer than shown above.</a:t>
            </a:r>
          </a:p>
          <a:p>
            <a:pPr algn="l" rtl="0"/>
            <a:r>
              <a:rPr lang="en-US" dirty="0"/>
              <a:t>The branches produce a compact structure &amp; provide multiple chain ends at which enzymatic cleavage can occur.</a:t>
            </a:r>
          </a:p>
          <a:p>
            <a:pPr algn="l"/>
            <a:endParaRPr lang="ar-IQ"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9834" y="3645024"/>
            <a:ext cx="7548589"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4383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8" presetClass="emph" presetSubtype="0" fill="hold" nodeType="clickEffect">
                                  <p:stCondLst>
                                    <p:cond delay="0"/>
                                  </p:stCondLst>
                                  <p:childTnLst>
                                    <p:animRot by="21600000">
                                      <p:cBhvr>
                                        <p:cTn id="24" dur="2000" fill="hold"/>
                                        <p:tgtEl>
                                          <p:spTgt spid="20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631904"/>
          </a:xfrm>
        </p:spPr>
        <p:txBody>
          <a:bodyPr/>
          <a:lstStyle/>
          <a:p>
            <a:pPr algn="l" rtl="0"/>
            <a:r>
              <a:rPr lang="en-US" b="1" dirty="0"/>
              <a:t>Glycogen</a:t>
            </a:r>
            <a:r>
              <a:rPr lang="en-US" dirty="0"/>
              <a:t>;</a:t>
            </a:r>
          </a:p>
          <a:p>
            <a:pPr algn="l" rtl="0"/>
            <a:r>
              <a:rPr lang="en-US" dirty="0"/>
              <a:t>The glucose storage polymer in </a:t>
            </a:r>
            <a:r>
              <a:rPr lang="en-US" b="1" dirty="0"/>
              <a:t>animals</a:t>
            </a:r>
            <a:r>
              <a:rPr lang="en-US" dirty="0"/>
              <a:t>, is similar in structure to amylopectin. But glycogen has </a:t>
            </a:r>
            <a:r>
              <a:rPr lang="en-US" b="1" dirty="0"/>
              <a:t>more</a:t>
            </a:r>
            <a:r>
              <a:rPr lang="en-US" dirty="0"/>
              <a:t> a(1</a:t>
            </a:r>
            <a:r>
              <a:rPr lang="en-US" dirty="0">
                <a:sym typeface="Symbol"/>
              </a:rPr>
              <a:t></a:t>
            </a:r>
            <a:r>
              <a:rPr lang="en-US" dirty="0"/>
              <a:t>6) </a:t>
            </a:r>
            <a:r>
              <a:rPr lang="en-US" b="1" dirty="0"/>
              <a:t>branches</a:t>
            </a:r>
            <a:r>
              <a:rPr lang="en-US" dirty="0"/>
              <a:t>. The highly branched structure permits rapid glucose release from glycogen stores, e.g., in muscle during exercise. The ability to rapidly mobilize glucose is more essential to animals than to plants</a:t>
            </a:r>
            <a:r>
              <a:rPr lang="en-US" dirty="0" smtClean="0"/>
              <a:t>.</a:t>
            </a:r>
          </a:p>
          <a:p>
            <a:pPr algn="l" rtl="0"/>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064471"/>
            <a:ext cx="8280919" cy="2604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8005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nodeType="clickEffect">
                                  <p:stCondLst>
                                    <p:cond delay="0"/>
                                  </p:stCondLst>
                                  <p:childTnLst>
                                    <p:set>
                                      <p:cBhvr>
                                        <p:cTn id="20" dur="1" fill="hold">
                                          <p:stCondLst>
                                            <p:cond delay="0"/>
                                          </p:stCondLst>
                                        </p:cTn>
                                        <p:tgtEl>
                                          <p:spTgt spid="3074"/>
                                        </p:tgtEl>
                                        <p:attrNameLst>
                                          <p:attrName>style.visibility</p:attrName>
                                        </p:attrNameLst>
                                      </p:cBhvr>
                                      <p:to>
                                        <p:strVal val="visible"/>
                                      </p:to>
                                    </p:set>
                                    <p:animEffect transition="in" filter="wheel(1)">
                                      <p:cBhvr>
                                        <p:cTn id="21"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559896"/>
          </a:xfrm>
        </p:spPr>
        <p:txBody>
          <a:bodyPr/>
          <a:lstStyle/>
          <a:p>
            <a:pPr algn="l" rtl="0"/>
            <a:r>
              <a:rPr lang="en-US" b="1" dirty="0"/>
              <a:t>Cellulose;</a:t>
            </a:r>
            <a:r>
              <a:rPr lang="en-US" dirty="0"/>
              <a:t> </a:t>
            </a:r>
          </a:p>
          <a:p>
            <a:pPr algn="l" rtl="0"/>
            <a:r>
              <a:rPr lang="en-US" dirty="0"/>
              <a:t>A major constituent of plant cell walls, consists of long linear chains of glucose with b(1®4) linkages. </a:t>
            </a:r>
            <a:r>
              <a:rPr lang="en-US" b="1" dirty="0"/>
              <a:t>Every other glucose is flipped over</a:t>
            </a:r>
            <a:r>
              <a:rPr lang="en-US" dirty="0"/>
              <a:t>, due to b linkages. </a:t>
            </a:r>
          </a:p>
          <a:p>
            <a:pPr algn="l"/>
            <a:endParaRPr lang="ar-IQ" dirty="0"/>
          </a:p>
        </p:txBody>
      </p:sp>
      <p:graphicFrame>
        <p:nvGraphicFramePr>
          <p:cNvPr id="5" name="كائن 4"/>
          <p:cNvGraphicFramePr>
            <a:graphicFrameLocks noChangeAspect="1"/>
          </p:cNvGraphicFramePr>
          <p:nvPr>
            <p:extLst>
              <p:ext uri="{D42A27DB-BD31-4B8C-83A1-F6EECF244321}">
                <p14:modId xmlns:p14="http://schemas.microsoft.com/office/powerpoint/2010/main" val="3389987137"/>
              </p:ext>
            </p:extLst>
          </p:nvPr>
        </p:nvGraphicFramePr>
        <p:xfrm>
          <a:off x="395536" y="3356992"/>
          <a:ext cx="8354764" cy="2016224"/>
        </p:xfrm>
        <a:graphic>
          <a:graphicData uri="http://schemas.openxmlformats.org/presentationml/2006/ole">
            <mc:AlternateContent xmlns:mc="http://schemas.openxmlformats.org/markup-compatibility/2006">
              <mc:Choice xmlns:v="urn:schemas-microsoft-com:vml" Requires="v">
                <p:oleObj spid="_x0000_s4106" name="Picture" r:id="rId3" imgW="4857840" imgH="1028880" progId="Word.Picture.8">
                  <p:embed/>
                </p:oleObj>
              </mc:Choice>
              <mc:Fallback>
                <p:oleObj name="Picture" r:id="rId3" imgW="4857840" imgH="1028880" progId="Word.Picture.8">
                  <p:embed/>
                  <p:pic>
                    <p:nvPicPr>
                      <p:cNvPr id="0" name="Object 1"/>
                      <p:cNvPicPr>
                        <a:picLocks noChangeAspect="1" noChangeArrowheads="1"/>
                      </p:cNvPicPr>
                      <p:nvPr/>
                    </p:nvPicPr>
                    <p:blipFill>
                      <a:blip r:embed="rId4"/>
                      <a:srcRect/>
                      <a:stretch>
                        <a:fillRect/>
                      </a:stretch>
                    </p:blipFill>
                    <p:spPr bwMode="auto">
                      <a:xfrm>
                        <a:off x="395536" y="3356992"/>
                        <a:ext cx="8354764" cy="2016224"/>
                      </a:xfrm>
                      <a:prstGeom prst="rect">
                        <a:avLst/>
                      </a:prstGeom>
                      <a:noFill/>
                    </p:spPr>
                  </p:pic>
                </p:oleObj>
              </mc:Fallback>
            </mc:AlternateContent>
          </a:graphicData>
        </a:graphic>
      </p:graphicFrame>
    </p:spTree>
    <p:extLst>
      <p:ext uri="{BB962C8B-B14F-4D97-AF65-F5344CB8AC3E}">
        <p14:creationId xmlns:p14="http://schemas.microsoft.com/office/powerpoint/2010/main" val="285708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559896"/>
          </a:xfrm>
        </p:spPr>
        <p:txBody>
          <a:bodyPr/>
          <a:lstStyle/>
          <a:p>
            <a:pPr algn="l" rtl="0"/>
            <a:r>
              <a:rPr lang="en-US" sz="3200" dirty="0"/>
              <a:t>This promotes intra-chain and inter-chain H-bonds and van der Waals interactions, that cause cellulose chains to be straight &amp; rigid, and pack with a crystalline arrangement in thick bundles – micro fibrils. The </a:t>
            </a:r>
            <a:r>
              <a:rPr lang="en-US" sz="3200" b="1" dirty="0"/>
              <a:t>role</a:t>
            </a:r>
            <a:r>
              <a:rPr lang="en-US" sz="3200" dirty="0"/>
              <a:t> of cellulose is to impart strength and rigidity to plant cell walls, which can withstand high hydrostatic pressure gradients. Osmotic swelling is prevented.</a:t>
            </a:r>
          </a:p>
          <a:p>
            <a:pPr algn="l" rtl="0"/>
            <a:endParaRPr lang="ar-IQ" dirty="0"/>
          </a:p>
        </p:txBody>
      </p:sp>
    </p:spTree>
    <p:extLst>
      <p:ext uri="{BB962C8B-B14F-4D97-AF65-F5344CB8AC3E}">
        <p14:creationId xmlns:p14="http://schemas.microsoft.com/office/powerpoint/2010/main" val="3673184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4533644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559896"/>
          </a:xfrm>
        </p:spPr>
        <p:txBody>
          <a:bodyPr/>
          <a:lstStyle/>
          <a:p>
            <a:pPr algn="l" rtl="0"/>
            <a:r>
              <a:rPr lang="en-US" b="1" dirty="0"/>
              <a:t>Heparin sulfate;</a:t>
            </a:r>
          </a:p>
          <a:p>
            <a:pPr algn="l" rtl="0"/>
            <a:r>
              <a:rPr lang="en-US" dirty="0"/>
              <a:t> Is initially synthesized on a membrane-embedded core protein as a polymer of alternating   </a:t>
            </a:r>
            <a:r>
              <a:rPr lang="en-US" b="1" i="1" dirty="0"/>
              <a:t>N</a:t>
            </a:r>
            <a:r>
              <a:rPr lang="en-US" b="1" dirty="0"/>
              <a:t>-acetyl glucosamine</a:t>
            </a:r>
            <a:r>
              <a:rPr lang="en-US" dirty="0"/>
              <a:t> and </a:t>
            </a:r>
            <a:r>
              <a:rPr lang="en-US" b="1" dirty="0" err="1"/>
              <a:t>glucuronate</a:t>
            </a:r>
            <a:r>
              <a:rPr lang="en-US" dirty="0"/>
              <a:t> residues. </a:t>
            </a:r>
            <a:endParaRPr lang="en-US" dirty="0" smtClean="0"/>
          </a:p>
          <a:p>
            <a:pPr algn="l" rtl="0"/>
            <a:endParaRPr lang="ar-IQ"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713" y="2883595"/>
            <a:ext cx="8051727" cy="2921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7893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2" presetClass="entr" presetSubtype="0" fill="hold" nodeType="clickEffect">
                                  <p:stCondLst>
                                    <p:cond delay="0"/>
                                  </p:stCondLst>
                                  <p:childTnLst>
                                    <p:set>
                                      <p:cBhvr>
                                        <p:cTn id="30" dur="1" fill="hold">
                                          <p:stCondLst>
                                            <p:cond delay="0"/>
                                          </p:stCondLst>
                                        </p:cTn>
                                        <p:tgtEl>
                                          <p:spTgt spid="5122"/>
                                        </p:tgtEl>
                                        <p:attrNameLst>
                                          <p:attrName>style.visibility</p:attrName>
                                        </p:attrNameLst>
                                      </p:cBhvr>
                                      <p:to>
                                        <p:strVal val="visible"/>
                                      </p:to>
                                    </p:set>
                                    <p:animScale>
                                      <p:cBhvr>
                                        <p:cTn id="31" dur="1000" decel="50000" fill="hold">
                                          <p:stCondLst>
                                            <p:cond delay="0"/>
                                          </p:stCondLst>
                                        </p:cTn>
                                        <p:tgtEl>
                                          <p:spTgt spid="51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5122"/>
                                        </p:tgtEl>
                                        <p:attrNameLst>
                                          <p:attrName>ppt_x</p:attrName>
                                          <p:attrName>ppt_y</p:attrName>
                                        </p:attrNameLst>
                                      </p:cBhvr>
                                    </p:animMotion>
                                    <p:animEffect transition="in" filter="fade">
                                      <p:cBhvr>
                                        <p:cTn id="33" dur="1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5991944"/>
          </a:xfrm>
        </p:spPr>
        <p:txBody>
          <a:bodyPr/>
          <a:lstStyle/>
          <a:p>
            <a:pPr marL="0" indent="0" algn="l" rtl="0">
              <a:buNone/>
            </a:pPr>
            <a:r>
              <a:rPr lang="en-US" b="1" dirty="0"/>
              <a:t>Heparin;</a:t>
            </a:r>
          </a:p>
          <a:p>
            <a:pPr algn="l" rtl="0"/>
            <a:r>
              <a:rPr lang="en-US" dirty="0"/>
              <a:t> a soluble glycosaminoglycan found in granules of mast cells, has a structure similar to that of heparin sulfates, but is more </a:t>
            </a:r>
            <a:r>
              <a:rPr lang="en-US" b="1" dirty="0"/>
              <a:t>highly sulfated</a:t>
            </a:r>
            <a:r>
              <a:rPr lang="en-US" dirty="0"/>
              <a:t>.</a:t>
            </a:r>
          </a:p>
          <a:p>
            <a:pPr algn="l" rtl="0"/>
            <a:r>
              <a:rPr lang="en-US" dirty="0"/>
              <a:t>When released into the blood, it inhibits clot formation by interacting with the protein anti thrombin. Heparin has an </a:t>
            </a:r>
            <a:r>
              <a:rPr lang="en-US" b="1" dirty="0"/>
              <a:t>extended helical conformation</a:t>
            </a:r>
            <a:r>
              <a:rPr lang="en-US" dirty="0" smtClean="0"/>
              <a:t>.</a:t>
            </a:r>
            <a:endParaRPr lang="ar-IQ"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1758" y="3861049"/>
            <a:ext cx="1914698"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539552" y="3645024"/>
            <a:ext cx="6222206" cy="2677656"/>
          </a:xfrm>
          <a:prstGeom prst="rect">
            <a:avLst/>
          </a:prstGeom>
        </p:spPr>
        <p:txBody>
          <a:bodyPr wrap="square">
            <a:spAutoFit/>
          </a:bodyPr>
          <a:lstStyle/>
          <a:p>
            <a:pPr algn="l"/>
            <a:r>
              <a:rPr lang="en-US" sz="2800" b="1" dirty="0"/>
              <a:t>Charge repulsion</a:t>
            </a:r>
            <a:r>
              <a:rPr lang="en-US" sz="2800" dirty="0"/>
              <a:t> by the many negatively charged groups may contribute to this conformation. Heparin shown has 10 residues, alternating IDS (iduronate-2-sulfate) &amp; SGN (N-sulfo-glucosamine-6-sulfate</a:t>
            </a:r>
            <a:r>
              <a:rPr lang="en-US" dirty="0"/>
              <a:t>).</a:t>
            </a:r>
            <a:endParaRPr lang="ar-IQ" dirty="0"/>
          </a:p>
        </p:txBody>
      </p:sp>
    </p:spTree>
    <p:extLst>
      <p:ext uri="{BB962C8B-B14F-4D97-AF65-F5344CB8AC3E}">
        <p14:creationId xmlns:p14="http://schemas.microsoft.com/office/powerpoint/2010/main" val="3737764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8"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27"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6146"/>
                                        </p:tgtEl>
                                        <p:attrNameLst>
                                          <p:attrName>style.visibility</p:attrName>
                                        </p:attrNameLst>
                                      </p:cBhvr>
                                      <p:to>
                                        <p:strVal val="visible"/>
                                      </p:to>
                                    </p:set>
                                    <p:animEffect transition="in" filter="barn(inVertical)">
                                      <p:cBhvr>
                                        <p:cTn id="34"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559896"/>
          </a:xfrm>
        </p:spPr>
        <p:txBody>
          <a:bodyPr/>
          <a:lstStyle/>
          <a:p>
            <a:pPr marL="0" indent="0" algn="l" rtl="0">
              <a:buNone/>
            </a:pPr>
            <a:r>
              <a:rPr lang="en-US" b="1" dirty="0"/>
              <a:t>Hyaluronic acid;</a:t>
            </a:r>
          </a:p>
          <a:p>
            <a:pPr algn="l" rtl="0"/>
            <a:r>
              <a:rPr lang="en-US" dirty="0"/>
              <a:t>This compound is characterized as a high-viscosity and works as an adhesive between the connective tissue</a:t>
            </a:r>
            <a:r>
              <a:rPr lang="en-US" dirty="0" smtClean="0"/>
              <a:t>.</a:t>
            </a:r>
          </a:p>
          <a:p>
            <a:pPr marL="0" indent="0" algn="l" rtl="0">
              <a:buNone/>
            </a:pPr>
            <a:endParaRPr lang="en-US" dirty="0"/>
          </a:p>
          <a:p>
            <a:pPr algn="l"/>
            <a:endParaRPr lang="ar-IQ" dirty="0"/>
          </a:p>
        </p:txBody>
      </p:sp>
      <p:pic>
        <p:nvPicPr>
          <p:cNvPr id="4" name="صورة 3" descr="Image result for Hyaluronic acid">
            <a:hlinkClick r:id="rId2" tgtFrame="&quot;_blank&quo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4" y="2564904"/>
            <a:ext cx="7848872" cy="3384375"/>
          </a:xfrm>
          <a:prstGeom prst="rect">
            <a:avLst/>
          </a:prstGeom>
          <a:noFill/>
          <a:ln>
            <a:noFill/>
          </a:ln>
        </p:spPr>
      </p:pic>
    </p:spTree>
    <p:extLst>
      <p:ext uri="{BB962C8B-B14F-4D97-AF65-F5344CB8AC3E}">
        <p14:creationId xmlns:p14="http://schemas.microsoft.com/office/powerpoint/2010/main" val="202486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Image result for sugars structure">
            <a:hlinkClick r:id="rId2" tgtFrame="&quot;_blank&quot;"/>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11560" y="-819472"/>
            <a:ext cx="8208912" cy="7560839"/>
          </a:xfrm>
          <a:prstGeom prst="rect">
            <a:avLst/>
          </a:prstGeom>
          <a:noFill/>
          <a:ln>
            <a:noFill/>
          </a:ln>
        </p:spPr>
      </p:pic>
    </p:spTree>
    <p:extLst>
      <p:ext uri="{BB962C8B-B14F-4D97-AF65-F5344CB8AC3E}">
        <p14:creationId xmlns:p14="http://schemas.microsoft.com/office/powerpoint/2010/main" val="1079857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 result for sugars structure">
            <a:hlinkClick r:id="rId2" tgtFrame="&quot;_blank&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1548447" y="771524"/>
            <a:ext cx="6551945" cy="6086475"/>
          </a:xfrm>
          <a:prstGeom prst="rect">
            <a:avLst/>
          </a:prstGeom>
          <a:noFill/>
          <a:ln>
            <a:noFill/>
          </a:ln>
        </p:spPr>
      </p:pic>
    </p:spTree>
    <p:extLst>
      <p:ext uri="{BB962C8B-B14F-4D97-AF65-F5344CB8AC3E}">
        <p14:creationId xmlns:p14="http://schemas.microsoft.com/office/powerpoint/2010/main" val="3400706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764704"/>
            <a:ext cx="8229600" cy="2664296"/>
          </a:xfrm>
        </p:spPr>
        <p:txBody>
          <a:bodyPr>
            <a:normAutofit fontScale="90000"/>
          </a:bodyPr>
          <a:lstStyle/>
          <a:p>
            <a:r>
              <a:rPr lang="en-US" sz="4400" dirty="0"/>
              <a:t> </a:t>
            </a:r>
            <a:br>
              <a:rPr lang="en-US" sz="4400" dirty="0"/>
            </a:br>
            <a:r>
              <a:rPr lang="en-US" sz="4000" dirty="0">
                <a:solidFill>
                  <a:schemeClr val="tx1"/>
                </a:solidFill>
              </a:rPr>
              <a:t>Polysaccharides are much larger, containing hundreds of monosaccharide units.</a:t>
            </a:r>
            <a:br>
              <a:rPr lang="en-US" sz="4000" dirty="0">
                <a:solidFill>
                  <a:schemeClr val="tx1"/>
                </a:solidFill>
              </a:rPr>
            </a:br>
            <a:r>
              <a:rPr lang="en-US" sz="4000" dirty="0">
                <a:solidFill>
                  <a:schemeClr val="tx1"/>
                </a:solidFill>
              </a:rPr>
              <a:t>Carbohydrates (</a:t>
            </a:r>
            <a:r>
              <a:rPr lang="en-US" sz="4000" dirty="0" err="1">
                <a:solidFill>
                  <a:schemeClr val="tx1"/>
                </a:solidFill>
              </a:rPr>
              <a:t>glycans</a:t>
            </a:r>
            <a:r>
              <a:rPr lang="en-US" sz="4000" dirty="0">
                <a:solidFill>
                  <a:schemeClr val="tx1"/>
                </a:solidFill>
              </a:rPr>
              <a:t>) have the following basic composition:</a:t>
            </a:r>
            <a:endParaRPr lang="ar-IQ" sz="4000" dirty="0">
              <a:solidFill>
                <a:schemeClr val="tx1"/>
              </a:solidFill>
            </a:endParaRP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37447" y="3789040"/>
            <a:ext cx="7102905" cy="158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7287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box(in)">
                                      <p:cBhvr>
                                        <p:cTn id="12"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631904"/>
          </a:xfrm>
        </p:spPr>
        <p:txBody>
          <a:bodyPr>
            <a:normAutofit fontScale="92500" lnSpcReduction="20000"/>
          </a:bodyPr>
          <a:lstStyle/>
          <a:p>
            <a:pPr algn="l" rtl="0"/>
            <a:r>
              <a:rPr lang="en-US" b="1" dirty="0"/>
              <a:t>Classes of carbohydrates</a:t>
            </a:r>
            <a:endParaRPr lang="en-US" dirty="0"/>
          </a:p>
          <a:p>
            <a:pPr lvl="0" algn="l" rtl="0"/>
            <a:r>
              <a:rPr lang="en-US" dirty="0"/>
              <a:t>Mono saccharides - simple sugars with multiple OH groups. Based on number of carbons (3, 4, 5, 6), a monosaccharide is a triose, </a:t>
            </a:r>
            <a:r>
              <a:rPr lang="en-US" b="1" dirty="0" err="1"/>
              <a:t>tetrose</a:t>
            </a:r>
            <a:r>
              <a:rPr lang="en-US" b="1" dirty="0"/>
              <a:t>, pentose or hexose.</a:t>
            </a:r>
            <a:endParaRPr lang="en-US" dirty="0"/>
          </a:p>
          <a:p>
            <a:pPr lvl="0" algn="l" rtl="0"/>
            <a:r>
              <a:rPr lang="en-US" dirty="0"/>
              <a:t>Disaccharides - 2 mono saccharides covalently linked.</a:t>
            </a:r>
          </a:p>
          <a:p>
            <a:pPr lvl="0" algn="l" rtl="0"/>
            <a:r>
              <a:rPr lang="en-US" dirty="0"/>
              <a:t>Oligosaccharides - a few mono saccharides covalently linked. </a:t>
            </a:r>
          </a:p>
          <a:p>
            <a:pPr lvl="0" algn="l" rtl="0"/>
            <a:r>
              <a:rPr lang="en-US" dirty="0"/>
              <a:t>Polysaccharides - polymers consisting of chains of monosaccharide or disaccharide units.</a:t>
            </a:r>
          </a:p>
          <a:p>
            <a:pPr algn="l" rtl="0"/>
            <a:r>
              <a:rPr lang="en-US" b="1" dirty="0"/>
              <a:t>Functions of Carbohydrates </a:t>
            </a:r>
            <a:endParaRPr lang="en-US" dirty="0"/>
          </a:p>
          <a:p>
            <a:pPr lvl="0" algn="l" rtl="0"/>
            <a:r>
              <a:rPr lang="en-US" dirty="0"/>
              <a:t>1– Energy source (glucose).</a:t>
            </a:r>
          </a:p>
          <a:p>
            <a:pPr lvl="0" algn="l" rtl="0"/>
            <a:r>
              <a:rPr lang="en-US" dirty="0"/>
              <a:t>2 – Energy storage (glycogen, starch).</a:t>
            </a:r>
          </a:p>
          <a:p>
            <a:pPr lvl="0" algn="l" rtl="0"/>
            <a:r>
              <a:rPr lang="en-US" dirty="0"/>
              <a:t>3  – Carbon source (pyruvate used to make Ile, </a:t>
            </a:r>
            <a:r>
              <a:rPr lang="en-US" dirty="0" err="1"/>
              <a:t>Leu</a:t>
            </a:r>
            <a:r>
              <a:rPr lang="en-US" dirty="0"/>
              <a:t>, Val, </a:t>
            </a:r>
            <a:r>
              <a:rPr lang="en-US" dirty="0" err="1"/>
              <a:t>Ala</a:t>
            </a:r>
            <a:r>
              <a:rPr lang="en-US" dirty="0"/>
              <a:t>).</a:t>
            </a:r>
          </a:p>
          <a:p>
            <a:pPr lvl="0" algn="l" rtl="0"/>
            <a:r>
              <a:rPr lang="en-US" dirty="0"/>
              <a:t>4 – Structure/Protection (chitin, cellulose, connective tissue) .</a:t>
            </a:r>
          </a:p>
          <a:p>
            <a:pPr rtl="0"/>
            <a:endParaRPr lang="ar-IQ" dirty="0"/>
          </a:p>
        </p:txBody>
      </p:sp>
    </p:spTree>
    <p:extLst>
      <p:ext uri="{BB962C8B-B14F-4D97-AF65-F5344CB8AC3E}">
        <p14:creationId xmlns:p14="http://schemas.microsoft.com/office/powerpoint/2010/main" val="285999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32656"/>
            <a:ext cx="8229600" cy="2232248"/>
          </a:xfrm>
        </p:spPr>
        <p:txBody>
          <a:bodyPr>
            <a:normAutofit/>
          </a:bodyPr>
          <a:lstStyle/>
          <a:p>
            <a:pPr lvl="0" rtl="0"/>
            <a:r>
              <a:rPr lang="en-US" sz="3200" dirty="0">
                <a:solidFill>
                  <a:schemeClr val="tx1"/>
                </a:solidFill>
              </a:rPr>
              <a:t>5– Recognition/Signaling (Antibodies used for immune system recognition).</a:t>
            </a:r>
            <a:br>
              <a:rPr lang="en-US" sz="3200" dirty="0">
                <a:solidFill>
                  <a:schemeClr val="tx1"/>
                </a:solidFill>
              </a:rPr>
            </a:br>
            <a:r>
              <a:rPr lang="en-US" sz="3200" dirty="0">
                <a:solidFill>
                  <a:schemeClr val="tx1"/>
                </a:solidFill>
              </a:rPr>
              <a:t>6 – Can be attached to other macromolecules (glycoproteins and glycolipids) </a:t>
            </a:r>
            <a:r>
              <a:rPr lang="en-US" sz="3200" dirty="0" smtClean="0">
                <a:solidFill>
                  <a:schemeClr val="tx1"/>
                </a:solidFill>
              </a:rPr>
              <a:t>.</a:t>
            </a:r>
            <a:endParaRPr lang="ar-IQ" sz="3200" dirty="0">
              <a:solidFill>
                <a:schemeClr val="tx1"/>
              </a:solidFill>
            </a:endParaRPr>
          </a:p>
        </p:txBody>
      </p:sp>
      <p:sp>
        <p:nvSpPr>
          <p:cNvPr id="3" name="عنصر نائب للمحتوى 2"/>
          <p:cNvSpPr>
            <a:spLocks noGrp="1"/>
          </p:cNvSpPr>
          <p:nvPr>
            <p:ph idx="1"/>
          </p:nvPr>
        </p:nvSpPr>
        <p:spPr>
          <a:xfrm>
            <a:off x="457200" y="2636912"/>
            <a:ext cx="8229600" cy="3687688"/>
          </a:xfrm>
        </p:spPr>
        <p:txBody>
          <a:bodyPr/>
          <a:lstStyle/>
          <a:p>
            <a:pPr algn="l" rtl="0"/>
            <a:r>
              <a:rPr lang="en-US" b="1" dirty="0"/>
              <a:t>Mono saccharides</a:t>
            </a:r>
            <a:endParaRPr lang="en-US" dirty="0"/>
          </a:p>
          <a:p>
            <a:pPr algn="l" rtl="0"/>
            <a:r>
              <a:rPr lang="en-US" dirty="0"/>
              <a:t>Aldoses (e.g., glucose) have an aldehyde group at one end. Ketoses (e.g., fructose) have a </a:t>
            </a:r>
            <a:r>
              <a:rPr lang="en-US" dirty="0" err="1"/>
              <a:t>keto</a:t>
            </a:r>
            <a:r>
              <a:rPr lang="en-US" dirty="0"/>
              <a:t> group, usually at C2. </a:t>
            </a:r>
            <a:endParaRPr lang="ar-IQ" dirty="0"/>
          </a:p>
        </p:txBody>
      </p:sp>
    </p:spTree>
    <p:extLst>
      <p:ext uri="{BB962C8B-B14F-4D97-AF65-F5344CB8AC3E}">
        <p14:creationId xmlns:p14="http://schemas.microsoft.com/office/powerpoint/2010/main" val="3705720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2724912"/>
          </a:xfrm>
        </p:spPr>
        <p:txBody>
          <a:bodyPr>
            <a:normAutofit/>
          </a:bodyPr>
          <a:lstStyle/>
          <a:p>
            <a:pPr rtl="0"/>
            <a:r>
              <a:rPr lang="en-US" sz="3600" b="1" dirty="0">
                <a:solidFill>
                  <a:schemeClr val="tx1"/>
                </a:solidFill>
              </a:rPr>
              <a:t>Mono saccharides</a:t>
            </a:r>
            <a:r>
              <a:rPr lang="en-US" sz="3600" dirty="0">
                <a:solidFill>
                  <a:schemeClr val="tx1"/>
                </a:solidFill>
              </a:rPr>
              <a:t/>
            </a:r>
            <a:br>
              <a:rPr lang="en-US" sz="3600" dirty="0">
                <a:solidFill>
                  <a:schemeClr val="tx1"/>
                </a:solidFill>
              </a:rPr>
            </a:br>
            <a:r>
              <a:rPr lang="en-US" sz="3600" dirty="0">
                <a:solidFill>
                  <a:schemeClr val="tx1"/>
                </a:solidFill>
              </a:rPr>
              <a:t>Aldoses (e.g., glucose) have an aldehyde group at one end. Ketoses (e.g., fructose) have a </a:t>
            </a:r>
            <a:r>
              <a:rPr lang="en-US" sz="3600" dirty="0" err="1">
                <a:solidFill>
                  <a:schemeClr val="tx1"/>
                </a:solidFill>
              </a:rPr>
              <a:t>keto</a:t>
            </a:r>
            <a:r>
              <a:rPr lang="en-US" sz="3600" dirty="0">
                <a:solidFill>
                  <a:schemeClr val="tx1"/>
                </a:solidFill>
              </a:rPr>
              <a:t> group, usually at C2. </a:t>
            </a:r>
            <a:endParaRPr lang="ar-IQ" sz="3600" dirty="0">
              <a:solidFill>
                <a:schemeClr val="tx1"/>
              </a:solidFill>
            </a:endParaRP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11760" y="3621686"/>
            <a:ext cx="1418331" cy="2615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3654546"/>
            <a:ext cx="1440160" cy="2582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2804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4098"/>
                                        </p:tgtEl>
                                        <p:attrNameLst>
                                          <p:attrName>style.visibility</p:attrName>
                                        </p:attrNameLst>
                                      </p:cBhvr>
                                      <p:to>
                                        <p:strVal val="visible"/>
                                      </p:to>
                                    </p:set>
                                    <p:anim calcmode="lin" valueType="num">
                                      <p:cBhvr>
                                        <p:cTn id="12" dur="1000" fill="hold"/>
                                        <p:tgtEl>
                                          <p:spTgt spid="4098"/>
                                        </p:tgtEl>
                                        <p:attrNameLst>
                                          <p:attrName>ppt_w</p:attrName>
                                        </p:attrNameLst>
                                      </p:cBhvr>
                                      <p:tavLst>
                                        <p:tav tm="0">
                                          <p:val>
                                            <p:fltVal val="0"/>
                                          </p:val>
                                        </p:tav>
                                        <p:tav tm="100000">
                                          <p:val>
                                            <p:strVal val="#ppt_w"/>
                                          </p:val>
                                        </p:tav>
                                      </p:tavLst>
                                    </p:anim>
                                    <p:anim calcmode="lin" valueType="num">
                                      <p:cBhvr>
                                        <p:cTn id="13" dur="1000" fill="hold"/>
                                        <p:tgtEl>
                                          <p:spTgt spid="4098"/>
                                        </p:tgtEl>
                                        <p:attrNameLst>
                                          <p:attrName>ppt_h</p:attrName>
                                        </p:attrNameLst>
                                      </p:cBhvr>
                                      <p:tavLst>
                                        <p:tav tm="0">
                                          <p:val>
                                            <p:fltVal val="0"/>
                                          </p:val>
                                        </p:tav>
                                        <p:tav tm="100000">
                                          <p:val>
                                            <p:strVal val="#ppt_h"/>
                                          </p:val>
                                        </p:tav>
                                      </p:tavLst>
                                    </p:anim>
                                    <p:anim calcmode="lin" valueType="num">
                                      <p:cBhvr>
                                        <p:cTn id="14" dur="1000" fill="hold"/>
                                        <p:tgtEl>
                                          <p:spTgt spid="4098"/>
                                        </p:tgtEl>
                                        <p:attrNameLst>
                                          <p:attrName>style.rotation</p:attrName>
                                        </p:attrNameLst>
                                      </p:cBhvr>
                                      <p:tavLst>
                                        <p:tav tm="0">
                                          <p:val>
                                            <p:fltVal val="90"/>
                                          </p:val>
                                        </p:tav>
                                        <p:tav tm="100000">
                                          <p:val>
                                            <p:fltVal val="0"/>
                                          </p:val>
                                        </p:tav>
                                      </p:tavLst>
                                    </p:anim>
                                    <p:animEffect transition="in" filter="fade">
                                      <p:cBhvr>
                                        <p:cTn id="15" dur="1000"/>
                                        <p:tgtEl>
                                          <p:spTgt spid="4098"/>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4099"/>
                                        </p:tgtEl>
                                        <p:attrNameLst>
                                          <p:attrName>style.visibility</p:attrName>
                                        </p:attrNameLst>
                                      </p:cBhvr>
                                      <p:to>
                                        <p:strVal val="visible"/>
                                      </p:to>
                                    </p:set>
                                    <p:anim calcmode="lin" valueType="num">
                                      <p:cBhvr>
                                        <p:cTn id="20" dur="1000" fill="hold"/>
                                        <p:tgtEl>
                                          <p:spTgt spid="4099"/>
                                        </p:tgtEl>
                                        <p:attrNameLst>
                                          <p:attrName>ppt_w</p:attrName>
                                        </p:attrNameLst>
                                      </p:cBhvr>
                                      <p:tavLst>
                                        <p:tav tm="0">
                                          <p:val>
                                            <p:fltVal val="0"/>
                                          </p:val>
                                        </p:tav>
                                        <p:tav tm="100000">
                                          <p:val>
                                            <p:strVal val="#ppt_w"/>
                                          </p:val>
                                        </p:tav>
                                      </p:tavLst>
                                    </p:anim>
                                    <p:anim calcmode="lin" valueType="num">
                                      <p:cBhvr>
                                        <p:cTn id="21" dur="1000" fill="hold"/>
                                        <p:tgtEl>
                                          <p:spTgt spid="4099"/>
                                        </p:tgtEl>
                                        <p:attrNameLst>
                                          <p:attrName>ppt_h</p:attrName>
                                        </p:attrNameLst>
                                      </p:cBhvr>
                                      <p:tavLst>
                                        <p:tav tm="0">
                                          <p:val>
                                            <p:fltVal val="0"/>
                                          </p:val>
                                        </p:tav>
                                        <p:tav tm="100000">
                                          <p:val>
                                            <p:strVal val="#ppt_h"/>
                                          </p:val>
                                        </p:tav>
                                      </p:tavLst>
                                    </p:anim>
                                    <p:anim calcmode="lin" valueType="num">
                                      <p:cBhvr>
                                        <p:cTn id="22" dur="1000" fill="hold"/>
                                        <p:tgtEl>
                                          <p:spTgt spid="4099"/>
                                        </p:tgtEl>
                                        <p:attrNameLst>
                                          <p:attrName>style.rotation</p:attrName>
                                        </p:attrNameLst>
                                      </p:cBhvr>
                                      <p:tavLst>
                                        <p:tav tm="0">
                                          <p:val>
                                            <p:fltVal val="90"/>
                                          </p:val>
                                        </p:tav>
                                        <p:tav tm="100000">
                                          <p:val>
                                            <p:fltVal val="0"/>
                                          </p:val>
                                        </p:tav>
                                      </p:tavLst>
                                    </p:anim>
                                    <p:animEffect transition="in" filter="fade">
                                      <p:cBhvr>
                                        <p:cTn id="23" dur="1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48680"/>
            <a:ext cx="8229600" cy="2376264"/>
          </a:xfrm>
        </p:spPr>
        <p:txBody>
          <a:bodyPr>
            <a:normAutofit fontScale="90000"/>
          </a:bodyPr>
          <a:lstStyle/>
          <a:p>
            <a:pPr rtl="0"/>
            <a:r>
              <a:rPr lang="en-US" sz="3100" b="1" dirty="0" smtClean="0">
                <a:solidFill>
                  <a:schemeClr val="tx1"/>
                </a:solidFill>
              </a:rPr>
              <a:t>D </a:t>
            </a:r>
            <a:r>
              <a:rPr lang="en-US" sz="3100" b="1" dirty="0" err="1" smtClean="0">
                <a:solidFill>
                  <a:schemeClr val="tx1"/>
                </a:solidFill>
              </a:rPr>
              <a:t>vs</a:t>
            </a:r>
            <a:r>
              <a:rPr lang="en-US" sz="3100" b="1" dirty="0" smtClean="0">
                <a:solidFill>
                  <a:schemeClr val="tx1"/>
                </a:solidFill>
              </a:rPr>
              <a:t> L Designation</a:t>
            </a:r>
            <a:r>
              <a:rPr lang="en-US" sz="3100" dirty="0" smtClean="0">
                <a:solidFill>
                  <a:schemeClr val="tx1"/>
                </a:solidFill>
              </a:rPr>
              <a:t/>
            </a:r>
            <a:br>
              <a:rPr lang="en-US" sz="3100" dirty="0" smtClean="0">
                <a:solidFill>
                  <a:schemeClr val="tx1"/>
                </a:solidFill>
              </a:rPr>
            </a:br>
            <a:r>
              <a:rPr lang="en-US" sz="3100" dirty="0" smtClean="0">
                <a:solidFill>
                  <a:schemeClr val="tx1"/>
                </a:solidFill>
              </a:rPr>
              <a:t>D &amp; L designations are based on the configuration about the single asymmetric C in glyceraldehyde. The lower representations are Fischer Projections.</a:t>
            </a:r>
            <a:r>
              <a:rPr lang="en-US" sz="3600" dirty="0"/>
              <a:t/>
            </a:r>
            <a:br>
              <a:rPr lang="en-US" sz="3600" dirty="0"/>
            </a:br>
            <a:endParaRPr lang="ar-IQ" sz="3600"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63688" y="2564974"/>
            <a:ext cx="5688632" cy="3600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9891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wipe(down)">
                                      <p:cBhvr>
                                        <p:cTn id="12" dur="580">
                                          <p:stCondLst>
                                            <p:cond delay="0"/>
                                          </p:stCondLst>
                                        </p:cTn>
                                        <p:tgtEl>
                                          <p:spTgt spid="5122"/>
                                        </p:tgtEl>
                                      </p:cBhvr>
                                    </p:animEffect>
                                    <p:anim calcmode="lin" valueType="num">
                                      <p:cBhvr>
                                        <p:cTn id="13" dur="1822" tmFilter="0,0; 0.14,0.36; 0.43,0.73; 0.71,0.91; 1.0,1.0">
                                          <p:stCondLst>
                                            <p:cond delay="0"/>
                                          </p:stCondLst>
                                        </p:cTn>
                                        <p:tgtEl>
                                          <p:spTgt spid="5122"/>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5122"/>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5122"/>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5122"/>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5122"/>
                                        </p:tgtEl>
                                        <p:attrNameLst>
                                          <p:attrName>ppt_y</p:attrName>
                                        </p:attrNameLst>
                                      </p:cBhvr>
                                      <p:tavLst>
                                        <p:tav tm="0" fmla="#ppt_y-sin(pi*$)/81">
                                          <p:val>
                                            <p:fltVal val="0"/>
                                          </p:val>
                                        </p:tav>
                                        <p:tav tm="100000">
                                          <p:val>
                                            <p:fltVal val="1"/>
                                          </p:val>
                                        </p:tav>
                                      </p:tavLst>
                                    </p:anim>
                                    <p:animScale>
                                      <p:cBhvr>
                                        <p:cTn id="18" dur="26">
                                          <p:stCondLst>
                                            <p:cond delay="650"/>
                                          </p:stCondLst>
                                        </p:cTn>
                                        <p:tgtEl>
                                          <p:spTgt spid="5122"/>
                                        </p:tgtEl>
                                      </p:cBhvr>
                                      <p:to x="100000" y="60000"/>
                                    </p:animScale>
                                    <p:animScale>
                                      <p:cBhvr>
                                        <p:cTn id="19" dur="166" decel="50000">
                                          <p:stCondLst>
                                            <p:cond delay="676"/>
                                          </p:stCondLst>
                                        </p:cTn>
                                        <p:tgtEl>
                                          <p:spTgt spid="5122"/>
                                        </p:tgtEl>
                                      </p:cBhvr>
                                      <p:to x="100000" y="100000"/>
                                    </p:animScale>
                                    <p:animScale>
                                      <p:cBhvr>
                                        <p:cTn id="20" dur="26">
                                          <p:stCondLst>
                                            <p:cond delay="1312"/>
                                          </p:stCondLst>
                                        </p:cTn>
                                        <p:tgtEl>
                                          <p:spTgt spid="5122"/>
                                        </p:tgtEl>
                                      </p:cBhvr>
                                      <p:to x="100000" y="80000"/>
                                    </p:animScale>
                                    <p:animScale>
                                      <p:cBhvr>
                                        <p:cTn id="21" dur="166" decel="50000">
                                          <p:stCondLst>
                                            <p:cond delay="1338"/>
                                          </p:stCondLst>
                                        </p:cTn>
                                        <p:tgtEl>
                                          <p:spTgt spid="5122"/>
                                        </p:tgtEl>
                                      </p:cBhvr>
                                      <p:to x="100000" y="100000"/>
                                    </p:animScale>
                                    <p:animScale>
                                      <p:cBhvr>
                                        <p:cTn id="22" dur="26">
                                          <p:stCondLst>
                                            <p:cond delay="1642"/>
                                          </p:stCondLst>
                                        </p:cTn>
                                        <p:tgtEl>
                                          <p:spTgt spid="5122"/>
                                        </p:tgtEl>
                                      </p:cBhvr>
                                      <p:to x="100000" y="90000"/>
                                    </p:animScale>
                                    <p:animScale>
                                      <p:cBhvr>
                                        <p:cTn id="23" dur="166" decel="50000">
                                          <p:stCondLst>
                                            <p:cond delay="1668"/>
                                          </p:stCondLst>
                                        </p:cTn>
                                        <p:tgtEl>
                                          <p:spTgt spid="5122"/>
                                        </p:tgtEl>
                                      </p:cBhvr>
                                      <p:to x="100000" y="100000"/>
                                    </p:animScale>
                                    <p:animScale>
                                      <p:cBhvr>
                                        <p:cTn id="24" dur="26">
                                          <p:stCondLst>
                                            <p:cond delay="1808"/>
                                          </p:stCondLst>
                                        </p:cTn>
                                        <p:tgtEl>
                                          <p:spTgt spid="5122"/>
                                        </p:tgtEl>
                                      </p:cBhvr>
                                      <p:to x="100000" y="95000"/>
                                    </p:animScale>
                                    <p:animScale>
                                      <p:cBhvr>
                                        <p:cTn id="25" dur="166" decel="50000">
                                          <p:stCondLst>
                                            <p:cond delay="1834"/>
                                          </p:stCondLst>
                                        </p:cTn>
                                        <p:tgtEl>
                                          <p:spTgt spid="512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2508888"/>
          </a:xfrm>
        </p:spPr>
        <p:txBody>
          <a:bodyPr>
            <a:normAutofit/>
          </a:bodyPr>
          <a:lstStyle/>
          <a:p>
            <a:pPr rtl="0"/>
            <a:r>
              <a:rPr lang="en-US" sz="3200" b="1" dirty="0">
                <a:solidFill>
                  <a:schemeClr val="tx1"/>
                </a:solidFill>
              </a:rPr>
              <a:t>Sugar Nomenclature</a:t>
            </a:r>
            <a:r>
              <a:rPr lang="en-US" sz="3200" dirty="0">
                <a:solidFill>
                  <a:schemeClr val="tx1"/>
                </a:solidFill>
              </a:rPr>
              <a:t/>
            </a:r>
            <a:br>
              <a:rPr lang="en-US" sz="3200" dirty="0">
                <a:solidFill>
                  <a:schemeClr val="tx1"/>
                </a:solidFill>
              </a:rPr>
            </a:br>
            <a:r>
              <a:rPr lang="en-US" sz="3200" dirty="0">
                <a:solidFill>
                  <a:schemeClr val="tx1"/>
                </a:solidFill>
              </a:rPr>
              <a:t>For sugars with more than one chiral center,  </a:t>
            </a:r>
            <a:r>
              <a:rPr lang="en-US" sz="3200" b="1" dirty="0">
                <a:solidFill>
                  <a:schemeClr val="tx1"/>
                </a:solidFill>
              </a:rPr>
              <a:t>D</a:t>
            </a:r>
            <a:r>
              <a:rPr lang="en-US" sz="3200" dirty="0">
                <a:solidFill>
                  <a:schemeClr val="tx1"/>
                </a:solidFill>
              </a:rPr>
              <a:t> or </a:t>
            </a:r>
            <a:r>
              <a:rPr lang="en-US" sz="3200" b="1" dirty="0">
                <a:solidFill>
                  <a:schemeClr val="tx1"/>
                </a:solidFill>
              </a:rPr>
              <a:t>L</a:t>
            </a:r>
            <a:r>
              <a:rPr lang="en-US" sz="3200" dirty="0">
                <a:solidFill>
                  <a:schemeClr val="tx1"/>
                </a:solidFill>
              </a:rPr>
              <a:t> refers to the asymmetric </a:t>
            </a:r>
            <a:r>
              <a:rPr lang="en-US" sz="3200" b="1" dirty="0">
                <a:solidFill>
                  <a:schemeClr val="tx1"/>
                </a:solidFill>
              </a:rPr>
              <a:t>C</a:t>
            </a:r>
            <a:r>
              <a:rPr lang="en-US" sz="3200" dirty="0">
                <a:solidFill>
                  <a:schemeClr val="tx1"/>
                </a:solidFill>
              </a:rPr>
              <a:t> farthest from the aldehyde or </a:t>
            </a:r>
            <a:r>
              <a:rPr lang="en-US" sz="3200" dirty="0" err="1">
                <a:solidFill>
                  <a:schemeClr val="tx1"/>
                </a:solidFill>
              </a:rPr>
              <a:t>keto</a:t>
            </a:r>
            <a:r>
              <a:rPr lang="en-US" sz="3200" dirty="0">
                <a:solidFill>
                  <a:schemeClr val="tx1"/>
                </a:solidFill>
              </a:rPr>
              <a:t> group. </a:t>
            </a:r>
            <a:br>
              <a:rPr lang="en-US" sz="3200" dirty="0">
                <a:solidFill>
                  <a:schemeClr val="tx1"/>
                </a:solidFill>
              </a:rPr>
            </a:br>
            <a:r>
              <a:rPr lang="en-US" sz="3200" dirty="0">
                <a:solidFill>
                  <a:schemeClr val="tx1"/>
                </a:solidFill>
              </a:rPr>
              <a:t>Most naturally occurring sugars are D isomers.</a:t>
            </a:r>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3140968"/>
            <a:ext cx="6840760" cy="3427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667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146"/>
                                        </p:tgtEl>
                                        <p:attrNameLst>
                                          <p:attrName>style.visibility</p:attrName>
                                        </p:attrNameLst>
                                      </p:cBhvr>
                                      <p:to>
                                        <p:strVal val="visible"/>
                                      </p:to>
                                    </p:set>
                                    <p:animEffect transition="in" filter="wipe(down)">
                                      <p:cBhvr>
                                        <p:cTn id="12"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226</TotalTime>
  <Words>970</Words>
  <Application>Microsoft Office PowerPoint</Application>
  <PresentationFormat>عرض على الشاشة (3:4)‏</PresentationFormat>
  <Paragraphs>77</Paragraphs>
  <Slides>34</Slides>
  <Notes>0</Notes>
  <HiddenSlides>0</HiddenSlides>
  <MMClips>0</MMClips>
  <ScaleCrop>false</ScaleCrop>
  <HeadingPairs>
    <vt:vector size="6" baseType="variant">
      <vt:variant>
        <vt:lpstr>نسق</vt:lpstr>
      </vt:variant>
      <vt:variant>
        <vt:i4>1</vt:i4>
      </vt:variant>
      <vt:variant>
        <vt:lpstr>خوادم OLE مضمنة</vt:lpstr>
      </vt:variant>
      <vt:variant>
        <vt:i4>1</vt:i4>
      </vt:variant>
      <vt:variant>
        <vt:lpstr>عناوين الشرائح</vt:lpstr>
      </vt:variant>
      <vt:variant>
        <vt:i4>34</vt:i4>
      </vt:variant>
    </vt:vector>
  </HeadingPairs>
  <TitlesOfParts>
    <vt:vector size="36" baseType="lpstr">
      <vt:lpstr>تدفق</vt:lpstr>
      <vt:lpstr>Picture</vt:lpstr>
      <vt:lpstr>Carbohydrates ;are carbon compounds that contain large quantities of hydroxyl groups. The simplest carbohydrates also contain either an aldehyde moiety (these are termed polyhydroxyaldehydes) or a ketone moiety (polyhydroxyketones). All carbohydrates can be classified as either monosaccharides, oligosaccharides or polysaccharides. Anywhere from two to ten monosaccharide units, linked by glycosidic bonds, make up an oligosaccharide.   </vt:lpstr>
      <vt:lpstr>عرض تقديمي في PowerPoint</vt:lpstr>
      <vt:lpstr>عرض تقديمي في PowerPoint</vt:lpstr>
      <vt:lpstr>  Polysaccharides are much larger, containing hundreds of monosaccharide units. Carbohydrates (glycans) have the following basic composition:</vt:lpstr>
      <vt:lpstr>عرض تقديمي في PowerPoint</vt:lpstr>
      <vt:lpstr>5– Recognition/Signaling (Antibodies used for immune system recognition). 6 – Can be attached to other macromolecules (glycoproteins and glycolipids) .</vt:lpstr>
      <vt:lpstr>Mono saccharides Aldoses (e.g., glucose) have an aldehyde group at one end. Ketoses (e.g., fructose) have a keto group, usually at C2. </vt:lpstr>
      <vt:lpstr>D vs L Designation D &amp; L designations are based on the configuration about the single asymmetric C in glyceraldehyde. The lower representations are Fischer Projections. </vt:lpstr>
      <vt:lpstr>Sugar Nomenclature For sugars with more than one chiral center,  D or L refers to the asymmetric C farthest from the aldehyde or keto group.  Most naturally occurring sugars are D isomers.</vt:lpstr>
      <vt:lpstr>عرض تقديمي في PowerPoint</vt:lpstr>
      <vt:lpstr>عرض تقديمي في PowerPoint</vt:lpstr>
      <vt:lpstr>Hemiacetal &amp; hemiketal formation An aldehyde can react with an alcohol to form  a hemiacetal. A ketone can react with an alcohol to form  a hemiketal</vt:lpstr>
      <vt:lpstr>Pentoses and hexoses can cyclize as the ketone or aldehyde reacts   with a distal OH. Glucose forms an intra-molecular hemiacetal, as the C1 aldehyde  &amp;   C5 OH react, to   form a 6-member pyranose ring, named after pyran.</vt:lpstr>
      <vt:lpstr>These representations of the cyclic sugars are called Haworth projections. </vt:lpstr>
      <vt:lpstr>Fructose forms either a 6-member pyranose ring, by reaction of the C2 keto group with the OH on C6,  or a 5-member furanose ring, by reaction of the C2 keto group with the OH on C5. </vt:lpstr>
      <vt:lpstr>عرض تقديمي في PowerPoint</vt:lpstr>
      <vt:lpstr>عرض تقديمي في PowerPoint</vt:lpstr>
      <vt:lpstr>Cyclization of glucose produces a new asymmetric center at C1. The 2 stereoisomers are called anomers, a &amp; b.  Haworth projections represent the cyclic sugars as having essentially planar rings, with the OH at the anomeric C1:  a (OH below the ring)  b (OH above the ring). </vt:lpstr>
      <vt:lpstr>عرض تقديمي في PowerPoint</vt:lpstr>
      <vt:lpstr>عرض تقديمي في PowerPoint</vt:lpstr>
      <vt:lpstr>عرض تقديمي في PowerPoint</vt:lpstr>
      <vt:lpstr>Disaccharides </vt:lpstr>
      <vt:lpstr>عرض تقديمي في PowerPoint</vt:lpstr>
      <vt:lpstr>عرض تقديمي في PowerPoint</vt:lpstr>
      <vt:lpstr>Amylose;  Is a glucose polymer with a(14) linkages.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Carbohydrates ;are carbon compounds that contain large quantities of hydroxyl groups. The simplest carbohydrates also contain either an aldehyde moiety (these are termed polyhydroxyaldehydes) or a ketone moiety (polyhydroxyketones). All carbohydrates can be classified as either monosaccharides, oligosaccharides or polysaccharides. Anywhere from two to ten monosaccharide units, linked by glycosidic bonds, make up an oligosaccharide. Polysaccharides are much larger, containing hundreds of monosaccharide units. Carbohydrates (glycans) have the following basic composition:</dc:title>
  <dc:creator>DR.Ahmed Saker 2O11</dc:creator>
  <cp:lastModifiedBy>DR.Ahmed Saker 2O11</cp:lastModifiedBy>
  <cp:revision>19</cp:revision>
  <dcterms:created xsi:type="dcterms:W3CDTF">2016-10-15T10:08:07Z</dcterms:created>
  <dcterms:modified xsi:type="dcterms:W3CDTF">2017-10-12T08:41:48Z</dcterms:modified>
</cp:coreProperties>
</file>