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85" r:id="rId4"/>
    <p:sldId id="260" r:id="rId5"/>
    <p:sldId id="258" r:id="rId6"/>
    <p:sldId id="259" r:id="rId7"/>
    <p:sldId id="261" r:id="rId8"/>
    <p:sldId id="262" r:id="rId9"/>
    <p:sldId id="267" r:id="rId10"/>
    <p:sldId id="268" r:id="rId11"/>
    <p:sldId id="269" r:id="rId12"/>
    <p:sldId id="263" r:id="rId13"/>
    <p:sldId id="265" r:id="rId14"/>
    <p:sldId id="264" r:id="rId15"/>
    <p:sldId id="266" r:id="rId16"/>
    <p:sldId id="275" r:id="rId17"/>
    <p:sldId id="271" r:id="rId18"/>
    <p:sldId id="270" r:id="rId19"/>
    <p:sldId id="272" r:id="rId20"/>
    <p:sldId id="273" r:id="rId21"/>
    <p:sldId id="274" r:id="rId22"/>
    <p:sldId id="276" r:id="rId23"/>
    <p:sldId id="277" r:id="rId24"/>
    <p:sldId id="278" r:id="rId25"/>
    <p:sldId id="279" r:id="rId26"/>
    <p:sldId id="280" r:id="rId27"/>
    <p:sldId id="281" r:id="rId28"/>
    <p:sldId id="282" r:id="rId29"/>
    <p:sldId id="283" r:id="rId30"/>
    <p:sldId id="284" r:id="rId3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948" y="-11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ADF85BC9-DD2D-4E17-A80D-732F527A5D85}" type="datetimeFigureOut">
              <a:rPr lang="ar-SA" smtClean="0"/>
              <a:t>09/03/1439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D70B55E-1DAE-4475-AF12-D8D36B163730}" type="slidenum">
              <a:rPr lang="ar-SA" smtClean="0"/>
              <a:t>‹#›</a:t>
            </a:fld>
            <a:endParaRPr lang="ar-SA"/>
          </a:p>
        </p:txBody>
      </p:sp>
    </p:spTree>
    <p:extLst>
      <p:ext uri="{BB962C8B-B14F-4D97-AF65-F5344CB8AC3E}">
        <p14:creationId xmlns:p14="http://schemas.microsoft.com/office/powerpoint/2010/main" val="16920325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ADF85BC9-DD2D-4E17-A80D-732F527A5D85}" type="datetimeFigureOut">
              <a:rPr lang="ar-SA" smtClean="0"/>
              <a:t>09/03/1439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D70B55E-1DAE-4475-AF12-D8D36B163730}" type="slidenum">
              <a:rPr lang="ar-SA" smtClean="0"/>
              <a:t>‹#›</a:t>
            </a:fld>
            <a:endParaRPr lang="ar-SA"/>
          </a:p>
        </p:txBody>
      </p:sp>
    </p:spTree>
    <p:extLst>
      <p:ext uri="{BB962C8B-B14F-4D97-AF65-F5344CB8AC3E}">
        <p14:creationId xmlns:p14="http://schemas.microsoft.com/office/powerpoint/2010/main" val="6275791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ADF85BC9-DD2D-4E17-A80D-732F527A5D85}" type="datetimeFigureOut">
              <a:rPr lang="ar-SA" smtClean="0"/>
              <a:t>09/03/1439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D70B55E-1DAE-4475-AF12-D8D36B163730}" type="slidenum">
              <a:rPr lang="ar-SA" smtClean="0"/>
              <a:t>‹#›</a:t>
            </a:fld>
            <a:endParaRPr lang="ar-SA"/>
          </a:p>
        </p:txBody>
      </p:sp>
    </p:spTree>
    <p:extLst>
      <p:ext uri="{BB962C8B-B14F-4D97-AF65-F5344CB8AC3E}">
        <p14:creationId xmlns:p14="http://schemas.microsoft.com/office/powerpoint/2010/main" val="13134964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ADF85BC9-DD2D-4E17-A80D-732F527A5D85}" type="datetimeFigureOut">
              <a:rPr lang="ar-SA" smtClean="0"/>
              <a:t>09/03/1439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D70B55E-1DAE-4475-AF12-D8D36B163730}" type="slidenum">
              <a:rPr lang="ar-SA" smtClean="0"/>
              <a:t>‹#›</a:t>
            </a:fld>
            <a:endParaRPr lang="ar-SA"/>
          </a:p>
        </p:txBody>
      </p:sp>
    </p:spTree>
    <p:extLst>
      <p:ext uri="{BB962C8B-B14F-4D97-AF65-F5344CB8AC3E}">
        <p14:creationId xmlns:p14="http://schemas.microsoft.com/office/powerpoint/2010/main" val="27559224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ADF85BC9-DD2D-4E17-A80D-732F527A5D85}" type="datetimeFigureOut">
              <a:rPr lang="ar-SA" smtClean="0"/>
              <a:t>09/03/1439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D70B55E-1DAE-4475-AF12-D8D36B163730}" type="slidenum">
              <a:rPr lang="ar-SA" smtClean="0"/>
              <a:t>‹#›</a:t>
            </a:fld>
            <a:endParaRPr lang="ar-SA"/>
          </a:p>
        </p:txBody>
      </p:sp>
    </p:spTree>
    <p:extLst>
      <p:ext uri="{BB962C8B-B14F-4D97-AF65-F5344CB8AC3E}">
        <p14:creationId xmlns:p14="http://schemas.microsoft.com/office/powerpoint/2010/main" val="29901578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ADF85BC9-DD2D-4E17-A80D-732F527A5D85}" type="datetimeFigureOut">
              <a:rPr lang="ar-SA" smtClean="0"/>
              <a:t>09/03/1439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D70B55E-1DAE-4475-AF12-D8D36B163730}" type="slidenum">
              <a:rPr lang="ar-SA" smtClean="0"/>
              <a:t>‹#›</a:t>
            </a:fld>
            <a:endParaRPr lang="ar-SA"/>
          </a:p>
        </p:txBody>
      </p:sp>
    </p:spTree>
    <p:extLst>
      <p:ext uri="{BB962C8B-B14F-4D97-AF65-F5344CB8AC3E}">
        <p14:creationId xmlns:p14="http://schemas.microsoft.com/office/powerpoint/2010/main" val="36950988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ADF85BC9-DD2D-4E17-A80D-732F527A5D85}" type="datetimeFigureOut">
              <a:rPr lang="ar-SA" smtClean="0"/>
              <a:t>09/03/1439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AD70B55E-1DAE-4475-AF12-D8D36B163730}" type="slidenum">
              <a:rPr lang="ar-SA" smtClean="0"/>
              <a:t>‹#›</a:t>
            </a:fld>
            <a:endParaRPr lang="ar-SA"/>
          </a:p>
        </p:txBody>
      </p:sp>
    </p:spTree>
    <p:extLst>
      <p:ext uri="{BB962C8B-B14F-4D97-AF65-F5344CB8AC3E}">
        <p14:creationId xmlns:p14="http://schemas.microsoft.com/office/powerpoint/2010/main" val="40867893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ADF85BC9-DD2D-4E17-A80D-732F527A5D85}" type="datetimeFigureOut">
              <a:rPr lang="ar-SA" smtClean="0"/>
              <a:t>09/03/1439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AD70B55E-1DAE-4475-AF12-D8D36B163730}" type="slidenum">
              <a:rPr lang="ar-SA" smtClean="0"/>
              <a:t>‹#›</a:t>
            </a:fld>
            <a:endParaRPr lang="ar-SA"/>
          </a:p>
        </p:txBody>
      </p:sp>
    </p:spTree>
    <p:extLst>
      <p:ext uri="{BB962C8B-B14F-4D97-AF65-F5344CB8AC3E}">
        <p14:creationId xmlns:p14="http://schemas.microsoft.com/office/powerpoint/2010/main" val="17567225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ADF85BC9-DD2D-4E17-A80D-732F527A5D85}" type="datetimeFigureOut">
              <a:rPr lang="ar-SA" smtClean="0"/>
              <a:t>09/03/1439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AD70B55E-1DAE-4475-AF12-D8D36B163730}" type="slidenum">
              <a:rPr lang="ar-SA" smtClean="0"/>
              <a:t>‹#›</a:t>
            </a:fld>
            <a:endParaRPr lang="ar-SA"/>
          </a:p>
        </p:txBody>
      </p:sp>
    </p:spTree>
    <p:extLst>
      <p:ext uri="{BB962C8B-B14F-4D97-AF65-F5344CB8AC3E}">
        <p14:creationId xmlns:p14="http://schemas.microsoft.com/office/powerpoint/2010/main" val="7221778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ADF85BC9-DD2D-4E17-A80D-732F527A5D85}" type="datetimeFigureOut">
              <a:rPr lang="ar-SA" smtClean="0"/>
              <a:t>09/03/1439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D70B55E-1DAE-4475-AF12-D8D36B163730}" type="slidenum">
              <a:rPr lang="ar-SA" smtClean="0"/>
              <a:t>‹#›</a:t>
            </a:fld>
            <a:endParaRPr lang="ar-SA"/>
          </a:p>
        </p:txBody>
      </p:sp>
    </p:spTree>
    <p:extLst>
      <p:ext uri="{BB962C8B-B14F-4D97-AF65-F5344CB8AC3E}">
        <p14:creationId xmlns:p14="http://schemas.microsoft.com/office/powerpoint/2010/main" val="42275206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ADF85BC9-DD2D-4E17-A80D-732F527A5D85}" type="datetimeFigureOut">
              <a:rPr lang="ar-SA" smtClean="0"/>
              <a:t>09/03/1439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D70B55E-1DAE-4475-AF12-D8D36B163730}" type="slidenum">
              <a:rPr lang="ar-SA" smtClean="0"/>
              <a:t>‹#›</a:t>
            </a:fld>
            <a:endParaRPr lang="ar-SA"/>
          </a:p>
        </p:txBody>
      </p:sp>
    </p:spTree>
    <p:extLst>
      <p:ext uri="{BB962C8B-B14F-4D97-AF65-F5344CB8AC3E}">
        <p14:creationId xmlns:p14="http://schemas.microsoft.com/office/powerpoint/2010/main" val="19970914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ADF85BC9-DD2D-4E17-A80D-732F527A5D85}" type="datetimeFigureOut">
              <a:rPr lang="ar-SA" smtClean="0"/>
              <a:t>09/03/1439</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AD70B55E-1DAE-4475-AF12-D8D36B163730}" type="slidenum">
              <a:rPr lang="ar-SA" smtClean="0"/>
              <a:t>‹#›</a:t>
            </a:fld>
            <a:endParaRPr lang="ar-SA"/>
          </a:p>
        </p:txBody>
      </p:sp>
    </p:spTree>
    <p:extLst>
      <p:ext uri="{BB962C8B-B14F-4D97-AF65-F5344CB8AC3E}">
        <p14:creationId xmlns:p14="http://schemas.microsoft.com/office/powerpoint/2010/main" val="4132154540"/>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fontScale="90000"/>
          </a:bodyPr>
          <a:lstStyle/>
          <a:p>
            <a:r>
              <a:rPr lang="en-US" b="1" dirty="0" smtClean="0"/>
              <a:t>Mycoplasmas</a:t>
            </a:r>
            <a:br>
              <a:rPr lang="en-US" b="1" dirty="0" smtClean="0"/>
            </a:br>
            <a:r>
              <a:rPr lang="en-US" b="1" i="1" dirty="0" err="1" smtClean="0"/>
              <a:t>Ureaplasma</a:t>
            </a:r>
            <a:r>
              <a:rPr lang="en-US" b="1" i="1" dirty="0" smtClean="0"/>
              <a:t> </a:t>
            </a:r>
            <a:r>
              <a:rPr lang="en-US" b="1" i="1" dirty="0" err="1" smtClean="0"/>
              <a:t>urealyticum</a:t>
            </a:r>
            <a:r>
              <a:rPr lang="en-US" b="1" i="1" dirty="0" smtClean="0"/>
              <a:t/>
            </a:r>
            <a:br>
              <a:rPr lang="en-US" b="1" i="1" dirty="0" smtClean="0"/>
            </a:br>
            <a:r>
              <a:rPr lang="en-US" b="1" dirty="0" smtClean="0"/>
              <a:t>Pathogenicity and Treatment</a:t>
            </a:r>
            <a:endParaRPr lang="ar-SA" b="1" dirty="0"/>
          </a:p>
        </p:txBody>
      </p:sp>
    </p:spTree>
    <p:extLst>
      <p:ext uri="{BB962C8B-B14F-4D97-AF65-F5344CB8AC3E}">
        <p14:creationId xmlns:p14="http://schemas.microsoft.com/office/powerpoint/2010/main" val="2151218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3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2400" y="274638"/>
            <a:ext cx="8839200" cy="6430962"/>
          </a:xfrm>
        </p:spPr>
        <p:txBody>
          <a:bodyPr>
            <a:normAutofit fontScale="90000"/>
          </a:bodyPr>
          <a:lstStyle/>
          <a:p>
            <a:pPr algn="l"/>
            <a:r>
              <a:rPr lang="en-US" dirty="0" smtClean="0">
                <a:solidFill>
                  <a:srgbClr val="FFFF00"/>
                </a:solidFill>
              </a:rPr>
              <a:t/>
            </a:r>
            <a:br>
              <a:rPr lang="en-US" dirty="0" smtClean="0">
                <a:solidFill>
                  <a:srgbClr val="FFFF00"/>
                </a:solidFill>
              </a:rPr>
            </a:br>
            <a:r>
              <a:rPr lang="en-US" dirty="0">
                <a:solidFill>
                  <a:srgbClr val="FFFF00"/>
                </a:solidFill>
              </a:rPr>
              <a:t/>
            </a:r>
            <a:br>
              <a:rPr lang="en-US" dirty="0">
                <a:solidFill>
                  <a:srgbClr val="FFFF00"/>
                </a:solidFill>
              </a:rPr>
            </a:br>
            <a:r>
              <a:rPr lang="en-US" dirty="0" smtClean="0">
                <a:solidFill>
                  <a:srgbClr val="FFFF00"/>
                </a:solidFill>
              </a:rPr>
              <a:t>Culture</a:t>
            </a:r>
            <a:r>
              <a:rPr lang="en-US" dirty="0" smtClean="0"/>
              <a:t/>
            </a:r>
            <a:br>
              <a:rPr lang="en-US" dirty="0" smtClean="0"/>
            </a:br>
            <a:r>
              <a:rPr lang="en-US" dirty="0" err="1" smtClean="0"/>
              <a:t>Culture</a:t>
            </a:r>
            <a:r>
              <a:rPr lang="en-US" dirty="0" smtClean="0"/>
              <a:t> of mycoplasmas requires </a:t>
            </a:r>
            <a:r>
              <a:rPr lang="en-US" dirty="0" smtClean="0">
                <a:solidFill>
                  <a:srgbClr val="FFFF00"/>
                </a:solidFill>
              </a:rPr>
              <a:t>serum, </a:t>
            </a:r>
            <a:br>
              <a:rPr lang="en-US" dirty="0" smtClean="0">
                <a:solidFill>
                  <a:srgbClr val="FFFF00"/>
                </a:solidFill>
              </a:rPr>
            </a:br>
            <a:r>
              <a:rPr lang="en-US" dirty="0" smtClean="0">
                <a:solidFill>
                  <a:srgbClr val="FFFF00"/>
                </a:solidFill>
              </a:rPr>
              <a:t>glucose or urea and </a:t>
            </a:r>
            <a:br>
              <a:rPr lang="en-US" dirty="0" smtClean="0">
                <a:solidFill>
                  <a:srgbClr val="FFFF00"/>
                </a:solidFill>
              </a:rPr>
            </a:br>
            <a:r>
              <a:rPr lang="en-US" dirty="0" smtClean="0">
                <a:solidFill>
                  <a:srgbClr val="FFFF00"/>
                </a:solidFill>
              </a:rPr>
              <a:t>yeast extract ( growth factor)</a:t>
            </a:r>
            <a:br>
              <a:rPr lang="en-US" dirty="0" smtClean="0">
                <a:solidFill>
                  <a:srgbClr val="FFFF00"/>
                </a:solidFill>
              </a:rPr>
            </a:br>
            <a:r>
              <a:rPr lang="en-US" dirty="0" smtClean="0"/>
              <a:t>Incubation </a:t>
            </a:r>
            <a:r>
              <a:rPr lang="en-US" dirty="0" smtClean="0">
                <a:solidFill>
                  <a:srgbClr val="FFFF00"/>
                </a:solidFill>
              </a:rPr>
              <a:t>at 37  ̊C for 48-96 hrs. </a:t>
            </a:r>
            <a:r>
              <a:rPr lang="en-US" dirty="0" smtClean="0"/>
              <a:t>may yield no turbidity. (Giemsa stain)</a:t>
            </a:r>
            <a:br>
              <a:rPr lang="en-US" dirty="0" smtClean="0"/>
            </a:br>
            <a:r>
              <a:rPr lang="en-US" dirty="0" smtClean="0"/>
              <a:t>Subculture on solid media</a:t>
            </a:r>
            <a:br>
              <a:rPr lang="en-US" dirty="0" smtClean="0"/>
            </a:br>
            <a:r>
              <a:rPr lang="en-US" dirty="0" smtClean="0"/>
              <a:t/>
            </a:r>
            <a:br>
              <a:rPr lang="en-US" dirty="0" smtClean="0"/>
            </a:br>
            <a:endParaRPr lang="ar-SA" dirty="0"/>
          </a:p>
        </p:txBody>
      </p:sp>
    </p:spTree>
    <p:extLst>
      <p:ext uri="{BB962C8B-B14F-4D97-AF65-F5344CB8AC3E}">
        <p14:creationId xmlns:p14="http://schemas.microsoft.com/office/powerpoint/2010/main" val="2978082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5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28600" y="274638"/>
            <a:ext cx="8763000" cy="6354762"/>
          </a:xfrm>
        </p:spPr>
        <p:txBody>
          <a:bodyPr>
            <a:normAutofit fontScale="90000"/>
          </a:bodyPr>
          <a:lstStyle/>
          <a:p>
            <a:pPr algn="l"/>
            <a:r>
              <a:rPr lang="ar-IQ" dirty="0" smtClean="0"/>
              <a:t> </a:t>
            </a:r>
            <a:r>
              <a:rPr lang="en-US" dirty="0" smtClean="0">
                <a:solidFill>
                  <a:srgbClr val="FFFF00"/>
                </a:solidFill>
              </a:rPr>
              <a:t>Growth characteristics</a:t>
            </a:r>
            <a:br>
              <a:rPr lang="en-US" dirty="0" smtClean="0">
                <a:solidFill>
                  <a:srgbClr val="FFFF00"/>
                </a:solidFill>
              </a:rPr>
            </a:br>
            <a:r>
              <a:rPr lang="en-US" dirty="0" smtClean="0"/>
              <a:t>Mycoplasmas are unique in microbiology because of </a:t>
            </a:r>
            <a:br>
              <a:rPr lang="en-US" dirty="0" smtClean="0"/>
            </a:br>
            <a:r>
              <a:rPr lang="en-US" dirty="0" smtClean="0">
                <a:solidFill>
                  <a:srgbClr val="FFFF00"/>
                </a:solidFill>
              </a:rPr>
              <a:t>1-</a:t>
            </a:r>
            <a:r>
              <a:rPr lang="en-US" dirty="0" smtClean="0"/>
              <a:t> their extremely small size </a:t>
            </a:r>
            <a:r>
              <a:rPr lang="en-US" dirty="0"/>
              <a:t>They can </a:t>
            </a:r>
            <a:r>
              <a:rPr lang="en-US" dirty="0">
                <a:solidFill>
                  <a:srgbClr val="FFFF00"/>
                </a:solidFill>
              </a:rPr>
              <a:t>pass</a:t>
            </a:r>
            <a:r>
              <a:rPr lang="en-US" dirty="0"/>
              <a:t> through filters with (450 nm) pore size</a:t>
            </a:r>
            <a:br>
              <a:rPr lang="en-US" dirty="0"/>
            </a:br>
            <a:r>
              <a:rPr lang="en-US" dirty="0" smtClean="0"/>
              <a:t/>
            </a:r>
            <a:br>
              <a:rPr lang="en-US" dirty="0" smtClean="0"/>
            </a:br>
            <a:r>
              <a:rPr lang="en-US" dirty="0" smtClean="0">
                <a:solidFill>
                  <a:srgbClr val="FFFF00"/>
                </a:solidFill>
              </a:rPr>
              <a:t>2-</a:t>
            </a:r>
            <a:r>
              <a:rPr lang="en-US" dirty="0" smtClean="0"/>
              <a:t> their growth on </a:t>
            </a:r>
            <a:r>
              <a:rPr lang="en-US" dirty="0" smtClean="0">
                <a:solidFill>
                  <a:srgbClr val="FFFF00"/>
                </a:solidFill>
              </a:rPr>
              <a:t>complex</a:t>
            </a:r>
            <a:r>
              <a:rPr lang="en-US" dirty="0" smtClean="0"/>
              <a:t> but cell free medium</a:t>
            </a:r>
            <a:br>
              <a:rPr lang="en-US" dirty="0" smtClean="0"/>
            </a:br>
            <a:endParaRPr lang="ar-SA" dirty="0">
              <a:solidFill>
                <a:srgbClr val="FFFF00"/>
              </a:solidFill>
            </a:endParaRPr>
          </a:p>
        </p:txBody>
      </p:sp>
    </p:spTree>
    <p:extLst>
      <p:ext uri="{BB962C8B-B14F-4D97-AF65-F5344CB8AC3E}">
        <p14:creationId xmlns:p14="http://schemas.microsoft.com/office/powerpoint/2010/main" val="3625019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5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5745162"/>
          </a:xfrm>
        </p:spPr>
        <p:txBody>
          <a:bodyPr>
            <a:noAutofit/>
          </a:bodyPr>
          <a:lstStyle/>
          <a:p>
            <a:pPr algn="l"/>
            <a:r>
              <a:rPr lang="en-US" altLang="ar-SA" sz="3200" b="1" dirty="0" smtClean="0">
                <a:latin typeface="Arial Black" pitchFamily="34" charset="0"/>
              </a:rPr>
              <a:t>Important species in </a:t>
            </a:r>
            <a:r>
              <a:rPr lang="en-US" altLang="ar-SA" sz="3200" b="1" i="1" dirty="0" smtClean="0">
                <a:latin typeface="Arial Black" pitchFamily="34" charset="0"/>
              </a:rPr>
              <a:t>Mycoplasma</a:t>
            </a:r>
            <a:r>
              <a:rPr lang="en-US" altLang="ar-SA" sz="3200" b="1" i="1" dirty="0" smtClean="0">
                <a:solidFill>
                  <a:srgbClr val="FF0000"/>
                </a:solidFill>
                <a:latin typeface="Arial Black" pitchFamily="34" charset="0"/>
              </a:rPr>
              <a:t/>
            </a:r>
            <a:br>
              <a:rPr lang="en-US" altLang="ar-SA" sz="3200" b="1" i="1" dirty="0" smtClean="0">
                <a:solidFill>
                  <a:srgbClr val="FF0000"/>
                </a:solidFill>
                <a:latin typeface="Arial Black" pitchFamily="34" charset="0"/>
              </a:rPr>
            </a:br>
            <a:r>
              <a:rPr lang="en-US" altLang="ar-SA" sz="3200" b="1" i="1" dirty="0" err="1" smtClean="0">
                <a:solidFill>
                  <a:srgbClr val="FFFF00"/>
                </a:solidFill>
                <a:latin typeface="Arial Black" pitchFamily="34" charset="0"/>
              </a:rPr>
              <a:t>Mycoplasma</a:t>
            </a:r>
            <a:r>
              <a:rPr lang="en-US" altLang="ar-SA" sz="3200" b="1" i="1" dirty="0" smtClean="0">
                <a:solidFill>
                  <a:srgbClr val="FFFF00"/>
                </a:solidFill>
                <a:latin typeface="Arial Black" pitchFamily="34" charset="0"/>
              </a:rPr>
              <a:t> pneumoniae</a:t>
            </a:r>
            <a:r>
              <a:rPr lang="en-US" altLang="ar-SA" sz="3200" b="1" dirty="0" smtClean="0">
                <a:solidFill>
                  <a:srgbClr val="FFFF00"/>
                </a:solidFill>
                <a:latin typeface="Arial Black" pitchFamily="34" charset="0"/>
              </a:rPr>
              <a:t/>
            </a:r>
            <a:br>
              <a:rPr lang="en-US" altLang="ar-SA" sz="3200" b="1" dirty="0" smtClean="0">
                <a:solidFill>
                  <a:srgbClr val="FFFF00"/>
                </a:solidFill>
                <a:latin typeface="Arial Black" pitchFamily="34" charset="0"/>
              </a:rPr>
            </a:br>
            <a:r>
              <a:rPr lang="en-US" altLang="ar-SA" sz="3200" b="1" i="1" dirty="0" smtClean="0">
                <a:solidFill>
                  <a:srgbClr val="FFFF00"/>
                </a:solidFill>
                <a:latin typeface="Arial Black" pitchFamily="34" charset="0"/>
              </a:rPr>
              <a:t>Mycoplasma </a:t>
            </a:r>
            <a:r>
              <a:rPr lang="en-US" altLang="ar-SA" sz="3200" b="1" i="1" dirty="0" err="1" smtClean="0">
                <a:solidFill>
                  <a:srgbClr val="FFFF00"/>
                </a:solidFill>
                <a:latin typeface="Arial Black" pitchFamily="34" charset="0"/>
              </a:rPr>
              <a:t>hominis</a:t>
            </a:r>
            <a:r>
              <a:rPr lang="en-US" altLang="ar-SA" sz="3200" b="1" dirty="0" smtClean="0">
                <a:solidFill>
                  <a:srgbClr val="FFFF00"/>
                </a:solidFill>
                <a:latin typeface="Arial Black" pitchFamily="34" charset="0"/>
              </a:rPr>
              <a:t/>
            </a:r>
            <a:br>
              <a:rPr lang="en-US" altLang="ar-SA" sz="3200" b="1" dirty="0" smtClean="0">
                <a:solidFill>
                  <a:srgbClr val="FFFF00"/>
                </a:solidFill>
                <a:latin typeface="Arial Black" pitchFamily="34" charset="0"/>
              </a:rPr>
            </a:br>
            <a:r>
              <a:rPr lang="en-US" altLang="ar-SA" sz="3200" b="1" i="1" dirty="0" err="1" smtClean="0">
                <a:solidFill>
                  <a:srgbClr val="FFFF00"/>
                </a:solidFill>
                <a:latin typeface="Arial Black" pitchFamily="34" charset="0"/>
              </a:rPr>
              <a:t>Ureaplasma</a:t>
            </a:r>
            <a:r>
              <a:rPr lang="en-US" altLang="ar-SA" sz="3200" b="1" i="1" dirty="0" smtClean="0">
                <a:solidFill>
                  <a:srgbClr val="FFFF00"/>
                </a:solidFill>
                <a:latin typeface="Arial Black" pitchFamily="34" charset="0"/>
              </a:rPr>
              <a:t> </a:t>
            </a:r>
            <a:r>
              <a:rPr lang="en-US" altLang="ar-SA" sz="3200" b="1" i="1" dirty="0" err="1" smtClean="0">
                <a:solidFill>
                  <a:srgbClr val="FFFF00"/>
                </a:solidFill>
                <a:latin typeface="Arial Black" pitchFamily="34" charset="0"/>
              </a:rPr>
              <a:t>urealyticum</a:t>
            </a:r>
            <a:r>
              <a:rPr lang="en-US" altLang="ar-SA" sz="3200" b="1" dirty="0" smtClean="0">
                <a:solidFill>
                  <a:srgbClr val="FFFF00"/>
                </a:solidFill>
                <a:latin typeface="Arial Black" pitchFamily="34" charset="0"/>
              </a:rPr>
              <a:t> </a:t>
            </a:r>
            <a:br>
              <a:rPr lang="en-US" altLang="ar-SA" sz="3200" b="1" dirty="0" smtClean="0">
                <a:solidFill>
                  <a:srgbClr val="FFFF00"/>
                </a:solidFill>
                <a:latin typeface="Arial Black" pitchFamily="34" charset="0"/>
              </a:rPr>
            </a:br>
            <a:r>
              <a:rPr lang="en-US" altLang="ar-SA" sz="3200" b="1" i="1" dirty="0" smtClean="0">
                <a:solidFill>
                  <a:srgbClr val="FFFF00"/>
                </a:solidFill>
                <a:latin typeface="Arial Black" pitchFamily="34" charset="0"/>
              </a:rPr>
              <a:t>Mycoplasma </a:t>
            </a:r>
            <a:r>
              <a:rPr lang="en-US" altLang="ar-SA" sz="3200" b="1" i="1" dirty="0" err="1" smtClean="0">
                <a:solidFill>
                  <a:srgbClr val="FFFF00"/>
                </a:solidFill>
                <a:latin typeface="Arial Black" pitchFamily="34" charset="0"/>
              </a:rPr>
              <a:t>genitalium</a:t>
            </a:r>
            <a:r>
              <a:rPr lang="en-US" altLang="ar-SA" sz="3200" b="1" i="1" dirty="0" smtClean="0">
                <a:solidFill>
                  <a:srgbClr val="FF0000"/>
                </a:solidFill>
                <a:latin typeface="Arial Black" pitchFamily="34" charset="0"/>
              </a:rPr>
              <a:t/>
            </a:r>
            <a:br>
              <a:rPr lang="en-US" altLang="ar-SA" sz="3200" b="1" i="1" dirty="0" smtClean="0">
                <a:solidFill>
                  <a:srgbClr val="FF0000"/>
                </a:solidFill>
                <a:latin typeface="Arial Black" pitchFamily="34" charset="0"/>
              </a:rPr>
            </a:br>
            <a:r>
              <a:rPr lang="en-US" altLang="ar-SA" sz="3200" b="1" i="1" dirty="0">
                <a:solidFill>
                  <a:srgbClr val="FF0000"/>
                </a:solidFill>
                <a:latin typeface="Arial Black" pitchFamily="34" charset="0"/>
              </a:rPr>
              <a:t/>
            </a:r>
            <a:br>
              <a:rPr lang="en-US" altLang="ar-SA" sz="3200" b="1" i="1" dirty="0">
                <a:solidFill>
                  <a:srgbClr val="FF0000"/>
                </a:solidFill>
                <a:latin typeface="Arial Black" pitchFamily="34" charset="0"/>
              </a:rPr>
            </a:br>
            <a:r>
              <a:rPr lang="en-US" altLang="ar-SA" sz="3200" b="1" dirty="0" smtClean="0">
                <a:latin typeface="Arial Black" pitchFamily="34" charset="0"/>
              </a:rPr>
              <a:t>Although</a:t>
            </a:r>
            <a:r>
              <a:rPr lang="en-US" altLang="ar-SA" sz="3200" b="1" i="1" dirty="0" smtClean="0">
                <a:latin typeface="Arial Black" pitchFamily="34" charset="0"/>
              </a:rPr>
              <a:t> M. </a:t>
            </a:r>
            <a:r>
              <a:rPr lang="en-US" altLang="ar-SA" sz="3200" b="1" i="1" dirty="0" err="1" smtClean="0">
                <a:latin typeface="Arial Black" pitchFamily="34" charset="0"/>
              </a:rPr>
              <a:t>hominis</a:t>
            </a:r>
            <a:r>
              <a:rPr lang="en-US" altLang="ar-SA" sz="3200" b="1" i="1" dirty="0" smtClean="0">
                <a:latin typeface="Arial Black" pitchFamily="34" charset="0"/>
              </a:rPr>
              <a:t> </a:t>
            </a:r>
            <a:r>
              <a:rPr lang="en-US" altLang="ar-SA" sz="3200" b="1" dirty="0" smtClean="0">
                <a:latin typeface="Arial Black" pitchFamily="34" charset="0"/>
              </a:rPr>
              <a:t>and </a:t>
            </a:r>
            <a:r>
              <a:rPr lang="en-US" altLang="ar-SA" sz="3200" b="1" i="1" dirty="0" err="1" smtClean="0">
                <a:latin typeface="Arial Black" pitchFamily="34" charset="0"/>
              </a:rPr>
              <a:t>Ureaplasma</a:t>
            </a:r>
            <a:r>
              <a:rPr lang="en-US" altLang="ar-SA" sz="3200" b="1" i="1" dirty="0" smtClean="0">
                <a:latin typeface="Arial Black" pitchFamily="34" charset="0"/>
              </a:rPr>
              <a:t> </a:t>
            </a:r>
            <a:r>
              <a:rPr lang="en-US" altLang="ar-SA" sz="3200" b="1" dirty="0" smtClean="0">
                <a:latin typeface="Arial Black" pitchFamily="34" charset="0"/>
              </a:rPr>
              <a:t>species are frequently detected in the lower urogenital tracts of healthy adults, they can also produce localized urogenital diseases</a:t>
            </a:r>
            <a:endParaRPr lang="ar-SA" sz="3200" b="1" dirty="0">
              <a:solidFill>
                <a:srgbClr val="FF0000"/>
              </a:solidFill>
            </a:endParaRPr>
          </a:p>
        </p:txBody>
      </p:sp>
    </p:spTree>
    <p:extLst>
      <p:ext uri="{BB962C8B-B14F-4D97-AF65-F5344CB8AC3E}">
        <p14:creationId xmlns:p14="http://schemas.microsoft.com/office/powerpoint/2010/main" val="596818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mph" presetSubtype="0" fill="hold" grpId="0" nodeType="withEffect">
                                  <p:stCondLst>
                                    <p:cond delay="0"/>
                                  </p:stCondLst>
                                  <p:iterate type="lt">
                                    <p:tmPct val="10000"/>
                                  </p:iterate>
                                  <p:childTnLst>
                                    <p:animMotion origin="layout" path="M 0.0 0.0 L 0.0 -0.07213" pathEditMode="relative" ptsTypes="">
                                      <p:cBhvr>
                                        <p:cTn id="6" dur="500" accel="50000" decel="50000" autoRev="1" fill="hold">
                                          <p:stCondLst>
                                            <p:cond delay="0"/>
                                          </p:stCondLst>
                                        </p:cTn>
                                        <p:tgtEl>
                                          <p:spTgt spid="2"/>
                                        </p:tgtEl>
                                        <p:attrNameLst>
                                          <p:attrName>ppt_x</p:attrName>
                                          <p:attrName>ppt_y</p:attrName>
                                        </p:attrNameLst>
                                      </p:cBhvr>
                                    </p:animMotion>
                                    <p:animRot by="1500000">
                                      <p:cBhvr>
                                        <p:cTn id="7" dur="250" fill="hold">
                                          <p:stCondLst>
                                            <p:cond delay="0"/>
                                          </p:stCondLst>
                                        </p:cTn>
                                        <p:tgtEl>
                                          <p:spTgt spid="2"/>
                                        </p:tgtEl>
                                        <p:attrNameLst>
                                          <p:attrName>r</p:attrName>
                                        </p:attrNameLst>
                                      </p:cBhvr>
                                    </p:animRot>
                                    <p:animRot by="-1500000">
                                      <p:cBhvr>
                                        <p:cTn id="8" dur="250" fill="hold">
                                          <p:stCondLst>
                                            <p:cond delay="250"/>
                                          </p:stCondLst>
                                        </p:cTn>
                                        <p:tgtEl>
                                          <p:spTgt spid="2"/>
                                        </p:tgtEl>
                                        <p:attrNameLst>
                                          <p:attrName>r</p:attrName>
                                        </p:attrNameLst>
                                      </p:cBhvr>
                                    </p:animRot>
                                    <p:animRot by="-1500000">
                                      <p:cBhvr>
                                        <p:cTn id="9" dur="250" fill="hold">
                                          <p:stCondLst>
                                            <p:cond delay="500"/>
                                          </p:stCondLst>
                                        </p:cTn>
                                        <p:tgtEl>
                                          <p:spTgt spid="2"/>
                                        </p:tgtEl>
                                        <p:attrNameLst>
                                          <p:attrName>r</p:attrName>
                                        </p:attrNameLst>
                                      </p:cBhvr>
                                    </p:animRot>
                                    <p:animRot by="1500000">
                                      <p:cBhvr>
                                        <p:cTn id="10" dur="250" fill="hold">
                                          <p:stCondLst>
                                            <p:cond delay="75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54762"/>
          </a:xfrm>
        </p:spPr>
        <p:txBody>
          <a:bodyPr>
            <a:normAutofit/>
          </a:bodyPr>
          <a:lstStyle/>
          <a:p>
            <a:pPr algn="l"/>
            <a:r>
              <a:rPr lang="en-US" sz="3200" dirty="0" smtClean="0"/>
              <a:t>In humans, both Mycoplasma and </a:t>
            </a:r>
            <a:r>
              <a:rPr lang="en-US" sz="3200" dirty="0" err="1" smtClean="0"/>
              <a:t>Ureaplasma</a:t>
            </a:r>
            <a:r>
              <a:rPr lang="en-US" sz="3200" dirty="0" smtClean="0"/>
              <a:t> species may be </a:t>
            </a:r>
            <a:r>
              <a:rPr lang="en-US" sz="3200" dirty="0" smtClean="0">
                <a:solidFill>
                  <a:srgbClr val="FFFF00"/>
                </a:solidFill>
              </a:rPr>
              <a:t>transmitted by</a:t>
            </a:r>
            <a:r>
              <a:rPr lang="en-US" sz="3200" dirty="0" smtClean="0"/>
              <a:t>:</a:t>
            </a:r>
            <a:br>
              <a:rPr lang="en-US" sz="3200" dirty="0" smtClean="0"/>
            </a:br>
            <a:r>
              <a:rPr lang="en-US" sz="3200" dirty="0" smtClean="0">
                <a:solidFill>
                  <a:srgbClr val="FFFF00"/>
                </a:solidFill>
              </a:rPr>
              <a:t>Direct contact </a:t>
            </a:r>
            <a:r>
              <a:rPr lang="en-US" sz="3200" dirty="0" smtClean="0"/>
              <a:t>between hosts </a:t>
            </a:r>
            <a:r>
              <a:rPr lang="en-US" sz="3200" dirty="0" err="1" smtClean="0"/>
              <a:t>ie</a:t>
            </a:r>
            <a:r>
              <a:rPr lang="en-US" sz="3200" dirty="0" smtClean="0"/>
              <a:t>, </a:t>
            </a:r>
            <a:r>
              <a:rPr lang="en-US" sz="3200" dirty="0" err="1" smtClean="0"/>
              <a:t>venereally</a:t>
            </a:r>
            <a:r>
              <a:rPr lang="en-US" sz="3200" dirty="0" smtClean="0"/>
              <a:t> through genital to genital or oral to genital contact</a:t>
            </a:r>
            <a:br>
              <a:rPr lang="en-US" sz="3200" dirty="0" smtClean="0"/>
            </a:br>
            <a:r>
              <a:rPr lang="en-US" sz="3200" dirty="0" smtClean="0">
                <a:solidFill>
                  <a:srgbClr val="FFFF00"/>
                </a:solidFill>
              </a:rPr>
              <a:t>Vertically</a:t>
            </a:r>
            <a:r>
              <a:rPr lang="en-US" sz="3200" dirty="0" smtClean="0"/>
              <a:t> from mother to offspring (either at birth or in utero),</a:t>
            </a:r>
            <a:br>
              <a:rPr lang="en-US" sz="3200" dirty="0" smtClean="0"/>
            </a:br>
            <a:r>
              <a:rPr lang="en-US" sz="3200" dirty="0" smtClean="0">
                <a:solidFill>
                  <a:srgbClr val="FFFF00"/>
                </a:solidFill>
              </a:rPr>
              <a:t>Nosocomial acquisition </a:t>
            </a:r>
            <a:r>
              <a:rPr lang="en-US" sz="3200" dirty="0" smtClean="0"/>
              <a:t>through transplanted tissues</a:t>
            </a:r>
            <a:br>
              <a:rPr lang="en-US" sz="3200" dirty="0" smtClean="0"/>
            </a:br>
            <a:r>
              <a:rPr lang="en-US" sz="3200" dirty="0" smtClean="0">
                <a:solidFill>
                  <a:srgbClr val="FFFF00"/>
                </a:solidFill>
              </a:rPr>
              <a:t>Respiratory aerosols </a:t>
            </a:r>
            <a:r>
              <a:rPr lang="en-US" sz="3200" dirty="0" smtClean="0"/>
              <a:t>(Respiratory infections) </a:t>
            </a:r>
            <a:br>
              <a:rPr lang="en-US" sz="3200" dirty="0" smtClean="0"/>
            </a:br>
            <a:r>
              <a:rPr lang="en-US" sz="3200" dirty="0" smtClean="0"/>
              <a:t/>
            </a:r>
            <a:br>
              <a:rPr lang="en-US" sz="3200" dirty="0" smtClean="0"/>
            </a:br>
            <a:endParaRPr lang="ar-SA" sz="3200" dirty="0"/>
          </a:p>
        </p:txBody>
      </p:sp>
    </p:spTree>
    <p:extLst>
      <p:ext uri="{BB962C8B-B14F-4D97-AF65-F5344CB8AC3E}">
        <p14:creationId xmlns:p14="http://schemas.microsoft.com/office/powerpoint/2010/main" val="1749941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1450">
                                          <p:stCondLst>
                                            <p:cond delay="0"/>
                                          </p:stCondLst>
                                        </p:cTn>
                                        <p:tgtEl>
                                          <p:spTgt spid="2"/>
                                        </p:tgtEl>
                                      </p:cBhvr>
                                    </p:animEffect>
                                    <p:anim calcmode="lin" valueType="num">
                                      <p:cBhvr>
                                        <p:cTn id="8" dur="4555"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1660"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1660" tmFilter="0, 0; 0.125,0.2665; 0.25,0.4; 0.375,0.465; 0.5,0.5;  0.625,0.535; 0.75,0.6; 0.875,0.7335; 1,1">
                                          <p:stCondLst>
                                            <p:cond delay="1660"/>
                                          </p:stCondLst>
                                        </p:cTn>
                                        <p:tgtEl>
                                          <p:spTgt spid="2"/>
                                        </p:tgtEl>
                                        <p:attrNameLst>
                                          <p:attrName>ppt_y</p:attrName>
                                        </p:attrNameLst>
                                      </p:cBhvr>
                                      <p:tavLst>
                                        <p:tav tm="0" fmla="#ppt_y-sin(pi*$)/9">
                                          <p:val>
                                            <p:fltVal val="0"/>
                                          </p:val>
                                        </p:tav>
                                        <p:tav tm="100000">
                                          <p:val>
                                            <p:fltVal val="1"/>
                                          </p:val>
                                        </p:tav>
                                      </p:tavLst>
                                    </p:anim>
                                    <p:anim calcmode="lin" valueType="num">
                                      <p:cBhvr>
                                        <p:cTn id="11" dur="830" tmFilter="0, 0; 0.125,0.2665; 0.25,0.4; 0.375,0.465; 0.5,0.5;  0.625,0.535; 0.75,0.6; 0.875,0.7335; 1,1">
                                          <p:stCondLst>
                                            <p:cond delay="3310"/>
                                          </p:stCondLst>
                                        </p:cTn>
                                        <p:tgtEl>
                                          <p:spTgt spid="2"/>
                                        </p:tgtEl>
                                        <p:attrNameLst>
                                          <p:attrName>ppt_y</p:attrName>
                                        </p:attrNameLst>
                                      </p:cBhvr>
                                      <p:tavLst>
                                        <p:tav tm="0" fmla="#ppt_y-sin(pi*$)/27">
                                          <p:val>
                                            <p:fltVal val="0"/>
                                          </p:val>
                                        </p:tav>
                                        <p:tav tm="100000">
                                          <p:val>
                                            <p:fltVal val="1"/>
                                          </p:val>
                                        </p:tav>
                                      </p:tavLst>
                                    </p:anim>
                                    <p:anim calcmode="lin" valueType="num">
                                      <p:cBhvr>
                                        <p:cTn id="12" dur="410" tmFilter="0, 0; 0.125,0.2665; 0.25,0.4; 0.375,0.465; 0.5,0.5;  0.625,0.535; 0.75,0.6; 0.875,0.7335; 1,1">
                                          <p:stCondLst>
                                            <p:cond delay="4140"/>
                                          </p:stCondLst>
                                        </p:cTn>
                                        <p:tgtEl>
                                          <p:spTgt spid="2"/>
                                        </p:tgtEl>
                                        <p:attrNameLst>
                                          <p:attrName>ppt_y</p:attrName>
                                        </p:attrNameLst>
                                      </p:cBhvr>
                                      <p:tavLst>
                                        <p:tav tm="0" fmla="#ppt_y-sin(pi*$)/81">
                                          <p:val>
                                            <p:fltVal val="0"/>
                                          </p:val>
                                        </p:tav>
                                        <p:tav tm="100000">
                                          <p:val>
                                            <p:fltVal val="1"/>
                                          </p:val>
                                        </p:tav>
                                      </p:tavLst>
                                    </p:anim>
                                    <p:animScale>
                                      <p:cBhvr>
                                        <p:cTn id="13" dur="65">
                                          <p:stCondLst>
                                            <p:cond delay="1625"/>
                                          </p:stCondLst>
                                        </p:cTn>
                                        <p:tgtEl>
                                          <p:spTgt spid="2"/>
                                        </p:tgtEl>
                                      </p:cBhvr>
                                      <p:to x="100000" y="60000"/>
                                    </p:animScale>
                                    <p:animScale>
                                      <p:cBhvr>
                                        <p:cTn id="14" dur="415" decel="50000">
                                          <p:stCondLst>
                                            <p:cond delay="1690"/>
                                          </p:stCondLst>
                                        </p:cTn>
                                        <p:tgtEl>
                                          <p:spTgt spid="2"/>
                                        </p:tgtEl>
                                      </p:cBhvr>
                                      <p:to x="100000" y="100000"/>
                                    </p:animScale>
                                    <p:animScale>
                                      <p:cBhvr>
                                        <p:cTn id="15" dur="65">
                                          <p:stCondLst>
                                            <p:cond delay="3280"/>
                                          </p:stCondLst>
                                        </p:cTn>
                                        <p:tgtEl>
                                          <p:spTgt spid="2"/>
                                        </p:tgtEl>
                                      </p:cBhvr>
                                      <p:to x="100000" y="80000"/>
                                    </p:animScale>
                                    <p:animScale>
                                      <p:cBhvr>
                                        <p:cTn id="16" dur="415" decel="50000">
                                          <p:stCondLst>
                                            <p:cond delay="3345"/>
                                          </p:stCondLst>
                                        </p:cTn>
                                        <p:tgtEl>
                                          <p:spTgt spid="2"/>
                                        </p:tgtEl>
                                      </p:cBhvr>
                                      <p:to x="100000" y="100000"/>
                                    </p:animScale>
                                    <p:animScale>
                                      <p:cBhvr>
                                        <p:cTn id="17" dur="65">
                                          <p:stCondLst>
                                            <p:cond delay="4105"/>
                                          </p:stCondLst>
                                        </p:cTn>
                                        <p:tgtEl>
                                          <p:spTgt spid="2"/>
                                        </p:tgtEl>
                                      </p:cBhvr>
                                      <p:to x="100000" y="90000"/>
                                    </p:animScale>
                                    <p:animScale>
                                      <p:cBhvr>
                                        <p:cTn id="18" dur="415" decel="50000">
                                          <p:stCondLst>
                                            <p:cond delay="4170"/>
                                          </p:stCondLst>
                                        </p:cTn>
                                        <p:tgtEl>
                                          <p:spTgt spid="2"/>
                                        </p:tgtEl>
                                      </p:cBhvr>
                                      <p:to x="100000" y="100000"/>
                                    </p:animScale>
                                    <p:animScale>
                                      <p:cBhvr>
                                        <p:cTn id="19" dur="65">
                                          <p:stCondLst>
                                            <p:cond delay="4520"/>
                                          </p:stCondLst>
                                        </p:cTn>
                                        <p:tgtEl>
                                          <p:spTgt spid="2"/>
                                        </p:tgtEl>
                                      </p:cBhvr>
                                      <p:to x="100000" y="95000"/>
                                    </p:animScale>
                                    <p:animScale>
                                      <p:cBhvr>
                                        <p:cTn id="20" dur="415" decel="50000">
                                          <p:stCondLst>
                                            <p:cond delay="4585"/>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28600" y="274638"/>
            <a:ext cx="8763000" cy="6507162"/>
          </a:xfrm>
        </p:spPr>
        <p:txBody>
          <a:bodyPr>
            <a:noAutofit/>
          </a:bodyPr>
          <a:lstStyle/>
          <a:p>
            <a:pPr algn="l" rtl="0"/>
            <a:r>
              <a:rPr lang="en-US" sz="3400" b="1" dirty="0" smtClean="0">
                <a:solidFill>
                  <a:srgbClr val="FFFF00"/>
                </a:solidFill>
              </a:rPr>
              <a:t>Pathogenesis:</a:t>
            </a:r>
            <a:r>
              <a:rPr lang="en-US" sz="3400" b="1" dirty="0" smtClean="0"/>
              <a:t/>
            </a:r>
            <a:br>
              <a:rPr lang="en-US" sz="3400" b="1" dirty="0" smtClean="0"/>
            </a:br>
            <a:r>
              <a:rPr lang="en-US" sz="3400" b="1" dirty="0" smtClean="0"/>
              <a:t/>
            </a:r>
            <a:br>
              <a:rPr lang="en-US" sz="3400" b="1" dirty="0" smtClean="0"/>
            </a:br>
            <a:r>
              <a:rPr lang="en-US" sz="3400" b="1" dirty="0" smtClean="0"/>
              <a:t>They are generally considered as </a:t>
            </a:r>
            <a:r>
              <a:rPr lang="en-US" sz="3400" b="1" dirty="0" smtClean="0">
                <a:solidFill>
                  <a:srgbClr val="FFFF00"/>
                </a:solidFill>
              </a:rPr>
              <a:t>opportunists </a:t>
            </a:r>
            <a:r>
              <a:rPr lang="en-US" sz="3400" b="1" dirty="0" smtClean="0"/>
              <a:t>that Cause invasive infections in susceptible population </a:t>
            </a:r>
            <a:r>
              <a:rPr lang="en-US" sz="3400" b="1" dirty="0"/>
              <a:t/>
            </a:r>
            <a:br>
              <a:rPr lang="en-US" sz="3400" b="1" dirty="0"/>
            </a:br>
            <a:r>
              <a:rPr lang="en-US" sz="3400" b="1" dirty="0"/>
              <a:t/>
            </a:r>
            <a:br>
              <a:rPr lang="en-US" sz="3400" b="1" dirty="0"/>
            </a:br>
            <a:r>
              <a:rPr lang="en-US" sz="3400" b="1" dirty="0" smtClean="0"/>
              <a:t>Mycoplasma are usually associated with </a:t>
            </a:r>
            <a:r>
              <a:rPr lang="en-US" sz="3400" b="1" dirty="0" smtClean="0">
                <a:solidFill>
                  <a:srgbClr val="FFFF00"/>
                </a:solidFill>
              </a:rPr>
              <a:t>mucosae</a:t>
            </a:r>
            <a:r>
              <a:rPr lang="en-US" sz="3400" b="1" dirty="0" smtClean="0"/>
              <a:t>. They usually resides extracellularly in the respiratory and urogenital tracts and rarely penetrate the submucosa, except in some cases., they may invade the blood </a:t>
            </a:r>
            <a:r>
              <a:rPr lang="en-US" sz="3400" b="1" dirty="0" err="1" smtClean="0"/>
              <a:t>streem</a:t>
            </a:r>
            <a:r>
              <a:rPr lang="en-US" sz="3400" b="1" dirty="0" smtClean="0"/>
              <a:t> and disseminate to numerous organs and tissues.     </a:t>
            </a:r>
            <a:endParaRPr lang="ar-SA" sz="3400" b="1" dirty="0"/>
          </a:p>
        </p:txBody>
      </p:sp>
    </p:spTree>
    <p:extLst>
      <p:ext uri="{BB962C8B-B14F-4D97-AF65-F5344CB8AC3E}">
        <p14:creationId xmlns:p14="http://schemas.microsoft.com/office/powerpoint/2010/main" val="195144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mph" presetSubtype="0" fill="hold" grpId="0" nodeType="afterEffect">
                                  <p:stCondLst>
                                    <p:cond delay="0"/>
                                  </p:stCondLst>
                                  <p:iterate type="lt">
                                    <p:tmPct val="10000"/>
                                  </p:iterate>
                                  <p:childTnLst>
                                    <p:animMotion origin="layout" path="M 0.0 0.0 L 0.0 -0.07213" pathEditMode="relative" ptsTypes="">
                                      <p:cBhvr>
                                        <p:cTn id="6" dur="500" accel="50000" decel="50000" autoRev="1" fill="hold">
                                          <p:stCondLst>
                                            <p:cond delay="0"/>
                                          </p:stCondLst>
                                        </p:cTn>
                                        <p:tgtEl>
                                          <p:spTgt spid="2"/>
                                        </p:tgtEl>
                                        <p:attrNameLst>
                                          <p:attrName>ppt_x</p:attrName>
                                          <p:attrName>ppt_y</p:attrName>
                                        </p:attrNameLst>
                                      </p:cBhvr>
                                    </p:animMotion>
                                    <p:animRot by="1500000">
                                      <p:cBhvr>
                                        <p:cTn id="7" dur="250" fill="hold">
                                          <p:stCondLst>
                                            <p:cond delay="0"/>
                                          </p:stCondLst>
                                        </p:cTn>
                                        <p:tgtEl>
                                          <p:spTgt spid="2"/>
                                        </p:tgtEl>
                                        <p:attrNameLst>
                                          <p:attrName>r</p:attrName>
                                        </p:attrNameLst>
                                      </p:cBhvr>
                                    </p:animRot>
                                    <p:animRot by="-1500000">
                                      <p:cBhvr>
                                        <p:cTn id="8" dur="250" fill="hold">
                                          <p:stCondLst>
                                            <p:cond delay="250"/>
                                          </p:stCondLst>
                                        </p:cTn>
                                        <p:tgtEl>
                                          <p:spTgt spid="2"/>
                                        </p:tgtEl>
                                        <p:attrNameLst>
                                          <p:attrName>r</p:attrName>
                                        </p:attrNameLst>
                                      </p:cBhvr>
                                    </p:animRot>
                                    <p:animRot by="-1500000">
                                      <p:cBhvr>
                                        <p:cTn id="9" dur="250" fill="hold">
                                          <p:stCondLst>
                                            <p:cond delay="500"/>
                                          </p:stCondLst>
                                        </p:cTn>
                                        <p:tgtEl>
                                          <p:spTgt spid="2"/>
                                        </p:tgtEl>
                                        <p:attrNameLst>
                                          <p:attrName>r</p:attrName>
                                        </p:attrNameLst>
                                      </p:cBhvr>
                                    </p:animRot>
                                    <p:animRot by="1500000">
                                      <p:cBhvr>
                                        <p:cTn id="10" dur="250" fill="hold">
                                          <p:stCondLst>
                                            <p:cond delay="75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2400" y="274638"/>
            <a:ext cx="8839200" cy="6354762"/>
          </a:xfrm>
        </p:spPr>
        <p:txBody>
          <a:bodyPr>
            <a:noAutofit/>
          </a:bodyPr>
          <a:lstStyle/>
          <a:p>
            <a:pPr algn="l"/>
            <a:r>
              <a:rPr lang="en-US" sz="3000" dirty="0" smtClean="0">
                <a:solidFill>
                  <a:srgbClr val="FFFF00"/>
                </a:solidFill>
              </a:rPr>
              <a:t/>
            </a:r>
            <a:br>
              <a:rPr lang="en-US" sz="3000" dirty="0" smtClean="0">
                <a:solidFill>
                  <a:srgbClr val="FFFF00"/>
                </a:solidFill>
              </a:rPr>
            </a:br>
            <a:r>
              <a:rPr lang="en-US" sz="3000" dirty="0">
                <a:solidFill>
                  <a:srgbClr val="FFFF00"/>
                </a:solidFill>
              </a:rPr>
              <a:t/>
            </a:r>
            <a:br>
              <a:rPr lang="en-US" sz="3000" dirty="0">
                <a:solidFill>
                  <a:srgbClr val="FFFF00"/>
                </a:solidFill>
              </a:rPr>
            </a:br>
            <a:r>
              <a:rPr lang="en-US" sz="3000" dirty="0" smtClean="0">
                <a:solidFill>
                  <a:srgbClr val="FFFF00"/>
                </a:solidFill>
              </a:rPr>
              <a:t>Pathogenesis:</a:t>
            </a:r>
            <a:br>
              <a:rPr lang="en-US" sz="3000" dirty="0" smtClean="0">
                <a:solidFill>
                  <a:srgbClr val="FFFF00"/>
                </a:solidFill>
              </a:rPr>
            </a:br>
            <a:r>
              <a:rPr lang="en-US" sz="3000" dirty="0" smtClean="0">
                <a:solidFill>
                  <a:srgbClr val="FFFF00"/>
                </a:solidFill>
              </a:rPr>
              <a:t/>
            </a:r>
            <a:br>
              <a:rPr lang="en-US" sz="3000" dirty="0" smtClean="0">
                <a:solidFill>
                  <a:srgbClr val="FFFF00"/>
                </a:solidFill>
              </a:rPr>
            </a:br>
            <a:r>
              <a:rPr lang="en-US" sz="3000" dirty="0" smtClean="0">
                <a:solidFill>
                  <a:srgbClr val="FFFF00"/>
                </a:solidFill>
              </a:rPr>
              <a:t>Adherence: </a:t>
            </a:r>
            <a:r>
              <a:rPr lang="en-US" sz="3000" dirty="0" smtClean="0"/>
              <a:t>(complex structures of </a:t>
            </a:r>
            <a:r>
              <a:rPr lang="en-US" sz="3000" dirty="0"/>
              <a:t>protein, </a:t>
            </a:r>
            <a:r>
              <a:rPr lang="en-US" sz="3000" dirty="0" err="1" smtClean="0">
                <a:solidFill>
                  <a:srgbClr val="FFFF00"/>
                </a:solidFill>
              </a:rPr>
              <a:t>Adhesins</a:t>
            </a:r>
            <a:r>
              <a:rPr lang="en-US" sz="3000" dirty="0" smtClean="0"/>
              <a:t>)or alternative mechanisms</a:t>
            </a:r>
            <a:br>
              <a:rPr lang="en-US" sz="3000" dirty="0" smtClean="0"/>
            </a:br>
            <a:r>
              <a:rPr lang="en-US" sz="3000" dirty="0" smtClean="0"/>
              <a:t>The subsequent events of infection are less well understood, but may be includes several factors as follows:</a:t>
            </a:r>
            <a:br>
              <a:rPr lang="en-US" sz="3000" dirty="0" smtClean="0"/>
            </a:br>
            <a:r>
              <a:rPr lang="en-US" sz="3000" dirty="0" smtClean="0">
                <a:solidFill>
                  <a:srgbClr val="FFFF00"/>
                </a:solidFill>
              </a:rPr>
              <a:t>Direct cytotoxicity</a:t>
            </a:r>
            <a:r>
              <a:rPr lang="en-US" sz="3000" dirty="0" smtClean="0"/>
              <a:t> (Hydrogen peroxide and superoxide radicals) some mycoplasmas </a:t>
            </a:r>
            <a:r>
              <a:rPr lang="en-US" sz="3000" dirty="0" err="1" smtClean="0"/>
              <a:t>hemolyze</a:t>
            </a:r>
            <a:r>
              <a:rPr lang="en-US" sz="3000" dirty="0" smtClean="0"/>
              <a:t> RBCs</a:t>
            </a:r>
            <a:br>
              <a:rPr lang="en-US" sz="3000" dirty="0" smtClean="0"/>
            </a:br>
            <a:r>
              <a:rPr lang="en-US" sz="3000" dirty="0" smtClean="0">
                <a:solidFill>
                  <a:srgbClr val="FFFF00"/>
                </a:solidFill>
              </a:rPr>
              <a:t>Cytolysis</a:t>
            </a:r>
            <a:r>
              <a:rPr lang="en-US" sz="3000" dirty="0" smtClean="0"/>
              <a:t> ( Ag-Ab reaction)</a:t>
            </a:r>
            <a:br>
              <a:rPr lang="en-US" sz="3000" dirty="0" smtClean="0"/>
            </a:br>
            <a:r>
              <a:rPr lang="en-US" sz="3000" dirty="0" smtClean="0">
                <a:solidFill>
                  <a:srgbClr val="FFFF00"/>
                </a:solidFill>
              </a:rPr>
              <a:t>Chemotaxis</a:t>
            </a:r>
            <a:r>
              <a:rPr lang="en-US" sz="3000" dirty="0" smtClean="0"/>
              <a:t> and action of mononuclear cells</a:t>
            </a:r>
            <a:br>
              <a:rPr lang="en-US" sz="3000" dirty="0" smtClean="0"/>
            </a:br>
            <a:r>
              <a:rPr lang="en-US" sz="3000" dirty="0" smtClean="0">
                <a:solidFill>
                  <a:srgbClr val="FFFF00"/>
                </a:solidFill>
              </a:rPr>
              <a:t>Competition and depletion of nutrients</a:t>
            </a:r>
            <a:br>
              <a:rPr lang="en-US" sz="3000" dirty="0" smtClean="0">
                <a:solidFill>
                  <a:srgbClr val="FFFF00"/>
                </a:solidFill>
              </a:rPr>
            </a:br>
            <a:r>
              <a:rPr lang="en-US" sz="3000" dirty="0" smtClean="0">
                <a:solidFill>
                  <a:srgbClr val="FFFF00"/>
                </a:solidFill>
              </a:rPr>
              <a:t> </a:t>
            </a:r>
            <a:br>
              <a:rPr lang="en-US" sz="3000" dirty="0" smtClean="0">
                <a:solidFill>
                  <a:srgbClr val="FFFF00"/>
                </a:solidFill>
              </a:rPr>
            </a:br>
            <a:r>
              <a:rPr lang="en-US" sz="3000" dirty="0" smtClean="0"/>
              <a:t/>
            </a:r>
            <a:br>
              <a:rPr lang="en-US" sz="3000" dirty="0" smtClean="0"/>
            </a:br>
            <a:r>
              <a:rPr lang="en-US" sz="3000" dirty="0" smtClean="0"/>
              <a:t/>
            </a:r>
            <a:br>
              <a:rPr lang="en-US" sz="3000" dirty="0" smtClean="0"/>
            </a:br>
            <a:endParaRPr lang="ar-SA" sz="3000" dirty="0"/>
          </a:p>
        </p:txBody>
      </p:sp>
    </p:spTree>
    <p:extLst>
      <p:ext uri="{BB962C8B-B14F-4D97-AF65-F5344CB8AC3E}">
        <p14:creationId xmlns:p14="http://schemas.microsoft.com/office/powerpoint/2010/main" val="1535262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5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54762"/>
          </a:xfrm>
        </p:spPr>
        <p:txBody>
          <a:bodyPr>
            <a:noAutofit/>
          </a:bodyPr>
          <a:lstStyle/>
          <a:p>
            <a:pPr algn="just"/>
            <a:r>
              <a:rPr lang="en-US" sz="3600" b="1" dirty="0" err="1"/>
              <a:t>Mycoplasmal</a:t>
            </a:r>
            <a:r>
              <a:rPr lang="en-US" sz="3600" b="1" dirty="0"/>
              <a:t> Infection</a:t>
            </a:r>
            <a:br>
              <a:rPr lang="en-US" sz="3600" b="1" dirty="0"/>
            </a:br>
            <a:r>
              <a:rPr lang="en-US" sz="3600" dirty="0"/>
              <a:t>The mycoplasmas appear to be </a:t>
            </a:r>
            <a:r>
              <a:rPr lang="en-US" sz="3600" dirty="0" smtClean="0">
                <a:solidFill>
                  <a:srgbClr val="FFFF00"/>
                </a:solidFill>
              </a:rPr>
              <a:t>host specific</a:t>
            </a:r>
            <a:r>
              <a:rPr lang="en-US" sz="3600" dirty="0">
                <a:solidFill>
                  <a:srgbClr val="FFFF00"/>
                </a:solidFill>
              </a:rPr>
              <a:t>, being </a:t>
            </a:r>
            <a:r>
              <a:rPr lang="en-US" sz="3600" dirty="0" smtClean="0">
                <a:solidFill>
                  <a:srgbClr val="FFFF00"/>
                </a:solidFill>
              </a:rPr>
              <a:t>communicable and </a:t>
            </a:r>
            <a:r>
              <a:rPr lang="en-US" sz="3600" dirty="0">
                <a:solidFill>
                  <a:srgbClr val="FFFF00"/>
                </a:solidFill>
              </a:rPr>
              <a:t>potentially pathogenic only within a single </a:t>
            </a:r>
            <a:r>
              <a:rPr lang="en-US" sz="3600" dirty="0" smtClean="0">
                <a:solidFill>
                  <a:srgbClr val="FFFF00"/>
                </a:solidFill>
              </a:rPr>
              <a:t>host species</a:t>
            </a:r>
            <a:r>
              <a:rPr lang="en-US" sz="3600" dirty="0">
                <a:solidFill>
                  <a:srgbClr val="FFFF00"/>
                </a:solidFill>
              </a:rPr>
              <a:t>.</a:t>
            </a:r>
            <a:r>
              <a:rPr lang="en-US" sz="3600" dirty="0"/>
              <a:t> In animals, mycoplasmas appear to be </a:t>
            </a:r>
            <a:r>
              <a:rPr lang="en-US" sz="3600" dirty="0" smtClean="0"/>
              <a:t>intracellular parasites </a:t>
            </a:r>
            <a:r>
              <a:rPr lang="en-US" sz="3600" dirty="0"/>
              <a:t>with a predilection for mesothelial cells (pleura,</a:t>
            </a:r>
            <a:br>
              <a:rPr lang="en-US" sz="3600" dirty="0"/>
            </a:br>
            <a:r>
              <a:rPr lang="en-US" sz="3600" dirty="0"/>
              <a:t>peritoneum, and synovia of joints). Several </a:t>
            </a:r>
            <a:r>
              <a:rPr lang="en-US" sz="3600" dirty="0" smtClean="0"/>
              <a:t>extracellular products </a:t>
            </a:r>
            <a:r>
              <a:rPr lang="en-US" sz="3600" dirty="0"/>
              <a:t>can be elaborated (</a:t>
            </a:r>
            <a:r>
              <a:rPr lang="en-US" sz="3600" dirty="0" err="1"/>
              <a:t>eg</a:t>
            </a:r>
            <a:r>
              <a:rPr lang="en-US" sz="3600" dirty="0"/>
              <a:t>, </a:t>
            </a:r>
            <a:r>
              <a:rPr lang="en-US" sz="3600" dirty="0" err="1"/>
              <a:t>hemolysins</a:t>
            </a:r>
            <a:r>
              <a:rPr lang="en-US" sz="3600" dirty="0"/>
              <a:t>).</a:t>
            </a:r>
            <a:endParaRPr lang="ar-SA" sz="3600" dirty="0"/>
          </a:p>
        </p:txBody>
      </p:sp>
    </p:spTree>
    <p:extLst>
      <p:ext uri="{BB962C8B-B14F-4D97-AF65-F5344CB8AC3E}">
        <p14:creationId xmlns:p14="http://schemas.microsoft.com/office/powerpoint/2010/main" val="3529366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3000"/>
                                        <p:tgtEl>
                                          <p:spTgt spid="2"/>
                                        </p:tgtEl>
                                      </p:cBhvr>
                                    </p:animEffect>
                                    <p:anim calcmode="lin" valueType="num">
                                      <p:cBhvr>
                                        <p:cTn id="8" dur="3000" fill="hold"/>
                                        <p:tgtEl>
                                          <p:spTgt spid="2"/>
                                        </p:tgtEl>
                                        <p:attrNameLst>
                                          <p:attrName>ppt_x</p:attrName>
                                        </p:attrNameLst>
                                      </p:cBhvr>
                                      <p:tavLst>
                                        <p:tav tm="0">
                                          <p:val>
                                            <p:strVal val="#ppt_x"/>
                                          </p:val>
                                        </p:tav>
                                        <p:tav tm="100000">
                                          <p:val>
                                            <p:strVal val="#ppt_x"/>
                                          </p:val>
                                        </p:tav>
                                      </p:tavLst>
                                    </p:anim>
                                    <p:anim calcmode="lin" valueType="num">
                                      <p:cBhvr>
                                        <p:cTn id="9" dur="3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8077200" y="152401"/>
            <a:ext cx="914400" cy="6611256"/>
          </a:xfrm>
        </p:spPr>
        <p:txBody>
          <a:bodyPr vert="vert">
            <a:noAutofit/>
          </a:bodyPr>
          <a:lstStyle/>
          <a:p>
            <a:pPr rtl="0"/>
            <a:r>
              <a:rPr lang="en-US" sz="1800" b="1" dirty="0"/>
              <a:t/>
            </a:r>
            <a:br>
              <a:rPr lang="en-US" sz="1800" b="1" dirty="0"/>
            </a:br>
            <a:r>
              <a:rPr lang="en-US" sz="1800" b="1" dirty="0" smtClean="0"/>
              <a:t/>
            </a:r>
            <a:br>
              <a:rPr lang="en-US" sz="1800" b="1" dirty="0" smtClean="0"/>
            </a:br>
            <a:r>
              <a:rPr lang="en-US" sz="1800" b="1" dirty="0" smtClean="0"/>
              <a:t>Conditions </a:t>
            </a:r>
            <a:r>
              <a:rPr lang="en-US" sz="1800" b="1" dirty="0"/>
              <a:t>Known To Be Associated With or Caused by </a:t>
            </a:r>
            <a:r>
              <a:rPr lang="en-US" sz="1800" i="1" dirty="0"/>
              <a:t>Mycoplasmas </a:t>
            </a:r>
            <a:r>
              <a:rPr lang="en-US" sz="1800" b="1" dirty="0"/>
              <a:t>and </a:t>
            </a:r>
            <a:r>
              <a:rPr lang="en-US" sz="1800" i="1" dirty="0" err="1"/>
              <a:t>Ureaplasmas</a:t>
            </a:r>
            <a:r>
              <a:rPr lang="en-US" sz="1800" dirty="0"/>
              <a:t/>
            </a:r>
            <a:br>
              <a:rPr lang="en-US" sz="1800" dirty="0"/>
            </a:br>
            <a:r>
              <a:rPr lang="en-US" sz="1800" dirty="0"/>
              <a:t> </a:t>
            </a:r>
            <a:br>
              <a:rPr lang="en-US" sz="1800" dirty="0"/>
            </a:br>
            <a:endParaRPr lang="ar-SA" sz="1800" dirty="0"/>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04800"/>
            <a:ext cx="8229600" cy="7162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92325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wipe(down)">
                                      <p:cBhvr>
                                        <p:cTn id="7" dur="5000"/>
                                        <p:tgtEl>
                                          <p:spTgt spid="1027"/>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up)">
                                      <p:cBhvr>
                                        <p:cTn id="10" dur="5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28600" y="274638"/>
            <a:ext cx="8763000" cy="6430962"/>
          </a:xfrm>
        </p:spPr>
        <p:txBody>
          <a:bodyPr>
            <a:normAutofit fontScale="90000"/>
          </a:bodyPr>
          <a:lstStyle/>
          <a:p>
            <a:pPr algn="just" rtl="0"/>
            <a:r>
              <a:rPr lang="en-US" dirty="0"/>
              <a:t>The </a:t>
            </a:r>
            <a:r>
              <a:rPr lang="en-US" dirty="0">
                <a:solidFill>
                  <a:srgbClr val="FFFF00"/>
                </a:solidFill>
              </a:rPr>
              <a:t>primary habitats</a:t>
            </a:r>
            <a:r>
              <a:rPr lang="en-US" dirty="0"/>
              <a:t> of </a:t>
            </a:r>
            <a:r>
              <a:rPr lang="en-US" dirty="0" smtClean="0"/>
              <a:t>animal mycoplasmas </a:t>
            </a:r>
            <a:r>
              <a:rPr lang="en-US" dirty="0"/>
              <a:t>are the </a:t>
            </a:r>
            <a:r>
              <a:rPr lang="en-US" dirty="0">
                <a:solidFill>
                  <a:srgbClr val="FFFF00"/>
                </a:solidFill>
              </a:rPr>
              <a:t>mucous surfaces</a:t>
            </a:r>
            <a:r>
              <a:rPr lang="en-US" dirty="0"/>
              <a:t> of the respiratory and urogenital tracts and the eyes alimentary canal, mammary glands and the joint in some animals </a:t>
            </a:r>
            <a:r>
              <a:rPr lang="en-US" dirty="0" smtClean="0"/>
              <a:t/>
            </a:r>
            <a:br>
              <a:rPr lang="en-US" dirty="0" smtClean="0"/>
            </a:br>
            <a:r>
              <a:rPr lang="en-US" dirty="0"/>
              <a:t/>
            </a:r>
            <a:br>
              <a:rPr lang="en-US" dirty="0"/>
            </a:br>
            <a:r>
              <a:rPr lang="en-US" dirty="0"/>
              <a:t>The </a:t>
            </a:r>
            <a:r>
              <a:rPr lang="en-US" dirty="0" smtClean="0">
                <a:solidFill>
                  <a:srgbClr val="FFFF00"/>
                </a:solidFill>
              </a:rPr>
              <a:t>first </a:t>
            </a:r>
            <a:r>
              <a:rPr lang="en-US" i="1" dirty="0" smtClean="0">
                <a:solidFill>
                  <a:srgbClr val="FFFF00"/>
                </a:solidFill>
              </a:rPr>
              <a:t>Mycoplasma</a:t>
            </a:r>
            <a:r>
              <a:rPr lang="en-US" i="1" dirty="0" smtClean="0"/>
              <a:t> </a:t>
            </a:r>
            <a:r>
              <a:rPr lang="en-US" dirty="0" smtClean="0"/>
              <a:t>was </a:t>
            </a:r>
            <a:r>
              <a:rPr lang="en-US" dirty="0"/>
              <a:t>isolated from </a:t>
            </a:r>
            <a:r>
              <a:rPr lang="en-US" dirty="0" err="1" smtClean="0"/>
              <a:t>cattlewith</a:t>
            </a:r>
            <a:r>
              <a:rPr lang="en-US" dirty="0" smtClean="0"/>
              <a:t> </a:t>
            </a:r>
            <a:r>
              <a:rPr lang="en-US" dirty="0"/>
              <a:t>arthritis and pleuropneumonia in 1898 at Pasteur Institute </a:t>
            </a:r>
            <a:endParaRPr lang="ar-SA" dirty="0"/>
          </a:p>
        </p:txBody>
      </p:sp>
    </p:spTree>
    <p:extLst>
      <p:ext uri="{BB962C8B-B14F-4D97-AF65-F5344CB8AC3E}">
        <p14:creationId xmlns:p14="http://schemas.microsoft.com/office/powerpoint/2010/main" val="2200451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870">
                                          <p:stCondLst>
                                            <p:cond delay="0"/>
                                          </p:stCondLst>
                                        </p:cTn>
                                        <p:tgtEl>
                                          <p:spTgt spid="2"/>
                                        </p:tgtEl>
                                      </p:cBhvr>
                                    </p:animEffect>
                                    <p:anim calcmode="lin" valueType="num">
                                      <p:cBhvr>
                                        <p:cTn id="8" dur="2733"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996"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996" tmFilter="0, 0; 0.125,0.2665; 0.25,0.4; 0.375,0.465; 0.5,0.5;  0.625,0.535; 0.75,0.6; 0.875,0.7335; 1,1">
                                          <p:stCondLst>
                                            <p:cond delay="996"/>
                                          </p:stCondLst>
                                        </p:cTn>
                                        <p:tgtEl>
                                          <p:spTgt spid="2"/>
                                        </p:tgtEl>
                                        <p:attrNameLst>
                                          <p:attrName>ppt_y</p:attrName>
                                        </p:attrNameLst>
                                      </p:cBhvr>
                                      <p:tavLst>
                                        <p:tav tm="0" fmla="#ppt_y-sin(pi*$)/9">
                                          <p:val>
                                            <p:fltVal val="0"/>
                                          </p:val>
                                        </p:tav>
                                        <p:tav tm="100000">
                                          <p:val>
                                            <p:fltVal val="1"/>
                                          </p:val>
                                        </p:tav>
                                      </p:tavLst>
                                    </p:anim>
                                    <p:anim calcmode="lin" valueType="num">
                                      <p:cBhvr>
                                        <p:cTn id="11" dur="498" tmFilter="0, 0; 0.125,0.2665; 0.25,0.4; 0.375,0.465; 0.5,0.5;  0.625,0.535; 0.75,0.6; 0.875,0.7335; 1,1">
                                          <p:stCondLst>
                                            <p:cond delay="1986"/>
                                          </p:stCondLst>
                                        </p:cTn>
                                        <p:tgtEl>
                                          <p:spTgt spid="2"/>
                                        </p:tgtEl>
                                        <p:attrNameLst>
                                          <p:attrName>ppt_y</p:attrName>
                                        </p:attrNameLst>
                                      </p:cBhvr>
                                      <p:tavLst>
                                        <p:tav tm="0" fmla="#ppt_y-sin(pi*$)/27">
                                          <p:val>
                                            <p:fltVal val="0"/>
                                          </p:val>
                                        </p:tav>
                                        <p:tav tm="100000">
                                          <p:val>
                                            <p:fltVal val="1"/>
                                          </p:val>
                                        </p:tav>
                                      </p:tavLst>
                                    </p:anim>
                                    <p:anim calcmode="lin" valueType="num">
                                      <p:cBhvr>
                                        <p:cTn id="12" dur="246" tmFilter="0, 0; 0.125,0.2665; 0.25,0.4; 0.375,0.465; 0.5,0.5;  0.625,0.535; 0.75,0.6; 0.875,0.7335; 1,1">
                                          <p:stCondLst>
                                            <p:cond delay="2484"/>
                                          </p:stCondLst>
                                        </p:cTn>
                                        <p:tgtEl>
                                          <p:spTgt spid="2"/>
                                        </p:tgtEl>
                                        <p:attrNameLst>
                                          <p:attrName>ppt_y</p:attrName>
                                        </p:attrNameLst>
                                      </p:cBhvr>
                                      <p:tavLst>
                                        <p:tav tm="0" fmla="#ppt_y-sin(pi*$)/81">
                                          <p:val>
                                            <p:fltVal val="0"/>
                                          </p:val>
                                        </p:tav>
                                        <p:tav tm="100000">
                                          <p:val>
                                            <p:fltVal val="1"/>
                                          </p:val>
                                        </p:tav>
                                      </p:tavLst>
                                    </p:anim>
                                    <p:animScale>
                                      <p:cBhvr>
                                        <p:cTn id="13" dur="39">
                                          <p:stCondLst>
                                            <p:cond delay="975"/>
                                          </p:stCondLst>
                                        </p:cTn>
                                        <p:tgtEl>
                                          <p:spTgt spid="2"/>
                                        </p:tgtEl>
                                      </p:cBhvr>
                                      <p:to x="100000" y="60000"/>
                                    </p:animScale>
                                    <p:animScale>
                                      <p:cBhvr>
                                        <p:cTn id="14" dur="249" decel="50000">
                                          <p:stCondLst>
                                            <p:cond delay="1014"/>
                                          </p:stCondLst>
                                        </p:cTn>
                                        <p:tgtEl>
                                          <p:spTgt spid="2"/>
                                        </p:tgtEl>
                                      </p:cBhvr>
                                      <p:to x="100000" y="100000"/>
                                    </p:animScale>
                                    <p:animScale>
                                      <p:cBhvr>
                                        <p:cTn id="15" dur="39">
                                          <p:stCondLst>
                                            <p:cond delay="1968"/>
                                          </p:stCondLst>
                                        </p:cTn>
                                        <p:tgtEl>
                                          <p:spTgt spid="2"/>
                                        </p:tgtEl>
                                      </p:cBhvr>
                                      <p:to x="100000" y="80000"/>
                                    </p:animScale>
                                    <p:animScale>
                                      <p:cBhvr>
                                        <p:cTn id="16" dur="249" decel="50000">
                                          <p:stCondLst>
                                            <p:cond delay="2007"/>
                                          </p:stCondLst>
                                        </p:cTn>
                                        <p:tgtEl>
                                          <p:spTgt spid="2"/>
                                        </p:tgtEl>
                                      </p:cBhvr>
                                      <p:to x="100000" y="100000"/>
                                    </p:animScale>
                                    <p:animScale>
                                      <p:cBhvr>
                                        <p:cTn id="17" dur="39">
                                          <p:stCondLst>
                                            <p:cond delay="2463"/>
                                          </p:stCondLst>
                                        </p:cTn>
                                        <p:tgtEl>
                                          <p:spTgt spid="2"/>
                                        </p:tgtEl>
                                      </p:cBhvr>
                                      <p:to x="100000" y="90000"/>
                                    </p:animScale>
                                    <p:animScale>
                                      <p:cBhvr>
                                        <p:cTn id="18" dur="249" decel="50000">
                                          <p:stCondLst>
                                            <p:cond delay="2502"/>
                                          </p:stCondLst>
                                        </p:cTn>
                                        <p:tgtEl>
                                          <p:spTgt spid="2"/>
                                        </p:tgtEl>
                                      </p:cBhvr>
                                      <p:to x="100000" y="100000"/>
                                    </p:animScale>
                                    <p:animScale>
                                      <p:cBhvr>
                                        <p:cTn id="19" dur="39">
                                          <p:stCondLst>
                                            <p:cond delay="2712"/>
                                          </p:stCondLst>
                                        </p:cTn>
                                        <p:tgtEl>
                                          <p:spTgt spid="2"/>
                                        </p:tgtEl>
                                      </p:cBhvr>
                                      <p:to x="100000" y="95000"/>
                                    </p:animScale>
                                    <p:animScale>
                                      <p:cBhvr>
                                        <p:cTn id="20" dur="249" decel="50000">
                                          <p:stCondLst>
                                            <p:cond delay="2751"/>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200" y="274638"/>
            <a:ext cx="8839200" cy="6507162"/>
          </a:xfrm>
        </p:spPr>
        <p:txBody>
          <a:bodyPr>
            <a:noAutofit/>
          </a:bodyPr>
          <a:lstStyle/>
          <a:p>
            <a:pPr algn="l" rtl="0"/>
            <a:r>
              <a:rPr lang="en-US" sz="3600" dirty="0"/>
              <a:t>With regard to ecological studies on the distribution of mycoplasmas in various species of animals, a large number of reports have been published of mycoplasmas in </a:t>
            </a:r>
            <a:r>
              <a:rPr lang="en-US" sz="3600" dirty="0">
                <a:solidFill>
                  <a:srgbClr val="FFFF00"/>
                </a:solidFill>
              </a:rPr>
              <a:t>domestic mammals and domestic fowls</a:t>
            </a:r>
            <a:r>
              <a:rPr lang="en-US" sz="3600" dirty="0"/>
              <a:t>, but few surveys of these organisms have been made in wild animals. Mycoplasmas have been isolated from wild cat, , ground squirrel, hedgehog, non-human primates, elephant and several species of wild birds.</a:t>
            </a:r>
            <a:br>
              <a:rPr lang="en-US" sz="3600" dirty="0"/>
            </a:br>
            <a:r>
              <a:rPr lang="en-US" sz="3600" dirty="0"/>
              <a:t>.</a:t>
            </a:r>
            <a:br>
              <a:rPr lang="en-US" sz="3600" dirty="0"/>
            </a:br>
            <a:endParaRPr lang="ar-SA" sz="3600" dirty="0"/>
          </a:p>
        </p:txBody>
      </p:sp>
    </p:spTree>
    <p:extLst>
      <p:ext uri="{BB962C8B-B14F-4D97-AF65-F5344CB8AC3E}">
        <p14:creationId xmlns:p14="http://schemas.microsoft.com/office/powerpoint/2010/main" val="3230743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870">
                                          <p:stCondLst>
                                            <p:cond delay="0"/>
                                          </p:stCondLst>
                                        </p:cTn>
                                        <p:tgtEl>
                                          <p:spTgt spid="2"/>
                                        </p:tgtEl>
                                      </p:cBhvr>
                                    </p:animEffect>
                                    <p:anim calcmode="lin" valueType="num">
                                      <p:cBhvr>
                                        <p:cTn id="8" dur="2733"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996"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996" tmFilter="0, 0; 0.125,0.2665; 0.25,0.4; 0.375,0.465; 0.5,0.5;  0.625,0.535; 0.75,0.6; 0.875,0.7335; 1,1">
                                          <p:stCondLst>
                                            <p:cond delay="996"/>
                                          </p:stCondLst>
                                        </p:cTn>
                                        <p:tgtEl>
                                          <p:spTgt spid="2"/>
                                        </p:tgtEl>
                                        <p:attrNameLst>
                                          <p:attrName>ppt_y</p:attrName>
                                        </p:attrNameLst>
                                      </p:cBhvr>
                                      <p:tavLst>
                                        <p:tav tm="0" fmla="#ppt_y-sin(pi*$)/9">
                                          <p:val>
                                            <p:fltVal val="0"/>
                                          </p:val>
                                        </p:tav>
                                        <p:tav tm="100000">
                                          <p:val>
                                            <p:fltVal val="1"/>
                                          </p:val>
                                        </p:tav>
                                      </p:tavLst>
                                    </p:anim>
                                    <p:anim calcmode="lin" valueType="num">
                                      <p:cBhvr>
                                        <p:cTn id="11" dur="498" tmFilter="0, 0; 0.125,0.2665; 0.25,0.4; 0.375,0.465; 0.5,0.5;  0.625,0.535; 0.75,0.6; 0.875,0.7335; 1,1">
                                          <p:stCondLst>
                                            <p:cond delay="1986"/>
                                          </p:stCondLst>
                                        </p:cTn>
                                        <p:tgtEl>
                                          <p:spTgt spid="2"/>
                                        </p:tgtEl>
                                        <p:attrNameLst>
                                          <p:attrName>ppt_y</p:attrName>
                                        </p:attrNameLst>
                                      </p:cBhvr>
                                      <p:tavLst>
                                        <p:tav tm="0" fmla="#ppt_y-sin(pi*$)/27">
                                          <p:val>
                                            <p:fltVal val="0"/>
                                          </p:val>
                                        </p:tav>
                                        <p:tav tm="100000">
                                          <p:val>
                                            <p:fltVal val="1"/>
                                          </p:val>
                                        </p:tav>
                                      </p:tavLst>
                                    </p:anim>
                                    <p:anim calcmode="lin" valueType="num">
                                      <p:cBhvr>
                                        <p:cTn id="12" dur="246" tmFilter="0, 0; 0.125,0.2665; 0.25,0.4; 0.375,0.465; 0.5,0.5;  0.625,0.535; 0.75,0.6; 0.875,0.7335; 1,1">
                                          <p:stCondLst>
                                            <p:cond delay="2484"/>
                                          </p:stCondLst>
                                        </p:cTn>
                                        <p:tgtEl>
                                          <p:spTgt spid="2"/>
                                        </p:tgtEl>
                                        <p:attrNameLst>
                                          <p:attrName>ppt_y</p:attrName>
                                        </p:attrNameLst>
                                      </p:cBhvr>
                                      <p:tavLst>
                                        <p:tav tm="0" fmla="#ppt_y-sin(pi*$)/81">
                                          <p:val>
                                            <p:fltVal val="0"/>
                                          </p:val>
                                        </p:tav>
                                        <p:tav tm="100000">
                                          <p:val>
                                            <p:fltVal val="1"/>
                                          </p:val>
                                        </p:tav>
                                      </p:tavLst>
                                    </p:anim>
                                    <p:animScale>
                                      <p:cBhvr>
                                        <p:cTn id="13" dur="39">
                                          <p:stCondLst>
                                            <p:cond delay="975"/>
                                          </p:stCondLst>
                                        </p:cTn>
                                        <p:tgtEl>
                                          <p:spTgt spid="2"/>
                                        </p:tgtEl>
                                      </p:cBhvr>
                                      <p:to x="100000" y="60000"/>
                                    </p:animScale>
                                    <p:animScale>
                                      <p:cBhvr>
                                        <p:cTn id="14" dur="249" decel="50000">
                                          <p:stCondLst>
                                            <p:cond delay="1014"/>
                                          </p:stCondLst>
                                        </p:cTn>
                                        <p:tgtEl>
                                          <p:spTgt spid="2"/>
                                        </p:tgtEl>
                                      </p:cBhvr>
                                      <p:to x="100000" y="100000"/>
                                    </p:animScale>
                                    <p:animScale>
                                      <p:cBhvr>
                                        <p:cTn id="15" dur="39">
                                          <p:stCondLst>
                                            <p:cond delay="1968"/>
                                          </p:stCondLst>
                                        </p:cTn>
                                        <p:tgtEl>
                                          <p:spTgt spid="2"/>
                                        </p:tgtEl>
                                      </p:cBhvr>
                                      <p:to x="100000" y="80000"/>
                                    </p:animScale>
                                    <p:animScale>
                                      <p:cBhvr>
                                        <p:cTn id="16" dur="249" decel="50000">
                                          <p:stCondLst>
                                            <p:cond delay="2007"/>
                                          </p:stCondLst>
                                        </p:cTn>
                                        <p:tgtEl>
                                          <p:spTgt spid="2"/>
                                        </p:tgtEl>
                                      </p:cBhvr>
                                      <p:to x="100000" y="100000"/>
                                    </p:animScale>
                                    <p:animScale>
                                      <p:cBhvr>
                                        <p:cTn id="17" dur="39">
                                          <p:stCondLst>
                                            <p:cond delay="2463"/>
                                          </p:stCondLst>
                                        </p:cTn>
                                        <p:tgtEl>
                                          <p:spTgt spid="2"/>
                                        </p:tgtEl>
                                      </p:cBhvr>
                                      <p:to x="100000" y="90000"/>
                                    </p:animScale>
                                    <p:animScale>
                                      <p:cBhvr>
                                        <p:cTn id="18" dur="249" decel="50000">
                                          <p:stCondLst>
                                            <p:cond delay="2502"/>
                                          </p:stCondLst>
                                        </p:cTn>
                                        <p:tgtEl>
                                          <p:spTgt spid="2"/>
                                        </p:tgtEl>
                                      </p:cBhvr>
                                      <p:to x="100000" y="100000"/>
                                    </p:animScale>
                                    <p:animScale>
                                      <p:cBhvr>
                                        <p:cTn id="19" dur="39">
                                          <p:stCondLst>
                                            <p:cond delay="2712"/>
                                          </p:stCondLst>
                                        </p:cTn>
                                        <p:tgtEl>
                                          <p:spTgt spid="2"/>
                                        </p:tgtEl>
                                      </p:cBhvr>
                                      <p:to x="100000" y="95000"/>
                                    </p:animScale>
                                    <p:animScale>
                                      <p:cBhvr>
                                        <p:cTn id="20" dur="249" decel="50000">
                                          <p:stCondLst>
                                            <p:cond delay="2751"/>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066800"/>
            <a:ext cx="8229600" cy="4953000"/>
          </a:xfrm>
        </p:spPr>
        <p:txBody>
          <a:bodyPr>
            <a:normAutofit fontScale="92500" lnSpcReduction="20000"/>
          </a:bodyPr>
          <a:lstStyle/>
          <a:p>
            <a:pPr algn="l" rtl="0"/>
            <a:r>
              <a:rPr lang="en-US" dirty="0" smtClean="0"/>
              <a:t>The name </a:t>
            </a:r>
            <a:r>
              <a:rPr lang="en-US" i="1" dirty="0" smtClean="0"/>
              <a:t>Mycoplasma</a:t>
            </a:r>
            <a:r>
              <a:rPr lang="en-US" dirty="0" smtClean="0"/>
              <a:t> from the Greek  </a:t>
            </a:r>
            <a:r>
              <a:rPr lang="en-US" i="1" dirty="0" err="1" smtClean="0"/>
              <a:t>mykes</a:t>
            </a:r>
            <a:r>
              <a:rPr lang="en-US" i="1" dirty="0" smtClean="0"/>
              <a:t> </a:t>
            </a:r>
            <a:r>
              <a:rPr lang="en-US" dirty="0" smtClean="0"/>
              <a:t>(fungus) and </a:t>
            </a:r>
            <a:r>
              <a:rPr lang="en-US" i="1" dirty="0" smtClean="0"/>
              <a:t>plasma</a:t>
            </a:r>
            <a:r>
              <a:rPr lang="en-US" dirty="0" smtClean="0"/>
              <a:t>  (formed), was proposed in the 1950s.</a:t>
            </a:r>
          </a:p>
          <a:p>
            <a:pPr algn="l" rtl="0"/>
            <a:r>
              <a:rPr lang="en-US" dirty="0" smtClean="0"/>
              <a:t> Mycoplasma species are the smallest free living organisms.</a:t>
            </a:r>
          </a:p>
          <a:p>
            <a:pPr algn="l" rtl="0"/>
            <a:r>
              <a:rPr lang="en-US" dirty="0" smtClean="0"/>
              <a:t>Can pass through the pores of filter that retain bacteria.</a:t>
            </a:r>
          </a:p>
          <a:p>
            <a:pPr algn="l" rtl="0"/>
            <a:r>
              <a:rPr lang="en-US" dirty="0" smtClean="0"/>
              <a:t> They are unique among prokaryotes in that they lack a cell wall.</a:t>
            </a:r>
          </a:p>
          <a:p>
            <a:pPr marL="0" indent="0" algn="l" rtl="0">
              <a:buNone/>
            </a:pPr>
            <a:r>
              <a:rPr lang="en-US" dirty="0" smtClean="0">
                <a:solidFill>
                  <a:srgbClr val="FFFF00"/>
                </a:solidFill>
              </a:rPr>
              <a:t>              - Lack of a gram stain</a:t>
            </a:r>
          </a:p>
          <a:p>
            <a:pPr marL="0" indent="0" algn="l" rtl="0">
              <a:buNone/>
            </a:pPr>
            <a:r>
              <a:rPr lang="en-US" dirty="0" smtClean="0">
                <a:solidFill>
                  <a:srgbClr val="FFFF00"/>
                </a:solidFill>
              </a:rPr>
              <a:t>              - Non susceptibility to </a:t>
            </a:r>
            <a:r>
              <a:rPr lang="el-GR" dirty="0" smtClean="0">
                <a:solidFill>
                  <a:srgbClr val="FFFF00"/>
                </a:solidFill>
              </a:rPr>
              <a:t>β</a:t>
            </a:r>
            <a:r>
              <a:rPr lang="en-US" dirty="0" smtClean="0">
                <a:solidFill>
                  <a:srgbClr val="FFFF00"/>
                </a:solidFill>
              </a:rPr>
              <a:t>-lactams</a:t>
            </a:r>
          </a:p>
          <a:p>
            <a:pPr algn="l" rtl="0"/>
            <a:endParaRPr lang="en-US" dirty="0" smtClean="0">
              <a:solidFill>
                <a:srgbClr val="FFFF00"/>
              </a:solidFill>
            </a:endParaRPr>
          </a:p>
          <a:p>
            <a:pPr marL="0" indent="0" algn="l" rtl="0">
              <a:buNone/>
            </a:pPr>
            <a:endParaRPr lang="ar-SA" dirty="0">
              <a:solidFill>
                <a:srgbClr val="FF0000"/>
              </a:solidFill>
            </a:endParaRPr>
          </a:p>
        </p:txBody>
      </p:sp>
    </p:spTree>
    <p:extLst>
      <p:ext uri="{BB962C8B-B14F-4D97-AF65-F5344CB8AC3E}">
        <p14:creationId xmlns:p14="http://schemas.microsoft.com/office/powerpoint/2010/main" val="757625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3000"/>
                                        <p:tgtEl>
                                          <p:spTgt spid="3">
                                            <p:txEl>
                                              <p:pRg st="0" end="0"/>
                                            </p:txEl>
                                          </p:spTgt>
                                        </p:tgtEl>
                                      </p:cBhvr>
                                    </p:animEffect>
                                  </p:childTnLst>
                                </p:cTn>
                              </p:par>
                            </p:childTnLst>
                          </p:cTn>
                        </p:par>
                        <p:par>
                          <p:cTn id="8" fill="hold">
                            <p:stCondLst>
                              <p:cond delay="3000"/>
                            </p:stCondLst>
                            <p:childTnLst>
                              <p:par>
                                <p:cTn id="9" presetID="6" presetClass="entr" presetSubtype="16"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circle(in)">
                                      <p:cBhvr>
                                        <p:cTn id="11" dur="3000"/>
                                        <p:tgtEl>
                                          <p:spTgt spid="3">
                                            <p:txEl>
                                              <p:pRg st="1" end="1"/>
                                            </p:txEl>
                                          </p:spTgt>
                                        </p:tgtEl>
                                      </p:cBhvr>
                                    </p:animEffect>
                                  </p:childTnLst>
                                </p:cTn>
                              </p:par>
                            </p:childTnLst>
                          </p:cTn>
                        </p:par>
                        <p:par>
                          <p:cTn id="12" fill="hold">
                            <p:stCondLst>
                              <p:cond delay="6000"/>
                            </p:stCondLst>
                            <p:childTnLst>
                              <p:par>
                                <p:cTn id="13" presetID="6" presetClass="entr" presetSubtype="16"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circle(in)">
                                      <p:cBhvr>
                                        <p:cTn id="15" dur="3000"/>
                                        <p:tgtEl>
                                          <p:spTgt spid="3">
                                            <p:txEl>
                                              <p:pRg st="2" end="2"/>
                                            </p:txEl>
                                          </p:spTgt>
                                        </p:tgtEl>
                                      </p:cBhvr>
                                    </p:animEffect>
                                  </p:childTnLst>
                                </p:cTn>
                              </p:par>
                            </p:childTnLst>
                          </p:cTn>
                        </p:par>
                        <p:par>
                          <p:cTn id="16" fill="hold">
                            <p:stCondLst>
                              <p:cond delay="9000"/>
                            </p:stCondLst>
                            <p:childTnLst>
                              <p:par>
                                <p:cTn id="17" presetID="6" presetClass="entr" presetSubtype="16"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circle(in)">
                                      <p:cBhvr>
                                        <p:cTn id="19" dur="3000"/>
                                        <p:tgtEl>
                                          <p:spTgt spid="3">
                                            <p:txEl>
                                              <p:pRg st="3" end="3"/>
                                            </p:txEl>
                                          </p:spTgt>
                                        </p:tgtEl>
                                      </p:cBhvr>
                                    </p:animEffect>
                                  </p:childTnLst>
                                </p:cTn>
                              </p:par>
                            </p:childTnLst>
                          </p:cTn>
                        </p:par>
                        <p:par>
                          <p:cTn id="20" fill="hold">
                            <p:stCondLst>
                              <p:cond delay="12000"/>
                            </p:stCondLst>
                            <p:childTnLst>
                              <p:par>
                                <p:cTn id="21" presetID="6" presetClass="entr" presetSubtype="16"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circle(in)">
                                      <p:cBhvr>
                                        <p:cTn id="23" dur="3000"/>
                                        <p:tgtEl>
                                          <p:spTgt spid="3">
                                            <p:txEl>
                                              <p:pRg st="4" end="4"/>
                                            </p:txEl>
                                          </p:spTgt>
                                        </p:tgtEl>
                                      </p:cBhvr>
                                    </p:animEffect>
                                  </p:childTnLst>
                                </p:cTn>
                              </p:par>
                            </p:childTnLst>
                          </p:cTn>
                        </p:par>
                        <p:par>
                          <p:cTn id="24" fill="hold">
                            <p:stCondLst>
                              <p:cond delay="15000"/>
                            </p:stCondLst>
                            <p:childTnLst>
                              <p:par>
                                <p:cTn id="25" presetID="6" presetClass="entr" presetSubtype="16" fill="hold" grpId="0"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circle(in)">
                                      <p:cBhvr>
                                        <p:cTn id="27" dur="3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02362"/>
          </a:xfrm>
        </p:spPr>
        <p:txBody>
          <a:bodyPr>
            <a:noAutofit/>
          </a:bodyPr>
          <a:lstStyle/>
          <a:p>
            <a:pPr algn="l" rtl="0"/>
            <a:r>
              <a:rPr lang="en-US" sz="2800" i="1" dirty="0" smtClean="0"/>
              <a:t/>
            </a:r>
            <a:br>
              <a:rPr lang="en-US" sz="2800" i="1" dirty="0" smtClean="0"/>
            </a:br>
            <a:r>
              <a:rPr lang="en-US" sz="2800" i="1" dirty="0" smtClean="0">
                <a:solidFill>
                  <a:srgbClr val="FFFF00"/>
                </a:solidFill>
              </a:rPr>
              <a:t>A</a:t>
            </a:r>
            <a:r>
              <a:rPr lang="en-US" sz="2800" dirty="0" smtClean="0">
                <a:solidFill>
                  <a:srgbClr val="FFFF00"/>
                </a:solidFill>
              </a:rPr>
              <a:t>nimal Mycoplasmas</a:t>
            </a:r>
            <a:br>
              <a:rPr lang="en-US" sz="2800" dirty="0" smtClean="0">
                <a:solidFill>
                  <a:srgbClr val="FFFF00"/>
                </a:solidFill>
              </a:rPr>
            </a:br>
            <a:r>
              <a:rPr lang="en-US" sz="2800" dirty="0">
                <a:solidFill>
                  <a:srgbClr val="FFFF00"/>
                </a:solidFill>
              </a:rPr>
              <a:t/>
            </a:r>
            <a:br>
              <a:rPr lang="en-US" sz="2800" dirty="0">
                <a:solidFill>
                  <a:srgbClr val="FFFF00"/>
                </a:solidFill>
              </a:rPr>
            </a:br>
            <a:r>
              <a:rPr lang="en-US" sz="2800" dirty="0" smtClean="0">
                <a:solidFill>
                  <a:srgbClr val="FFFF00"/>
                </a:solidFill>
              </a:rPr>
              <a:t/>
            </a:r>
            <a:br>
              <a:rPr lang="en-US" sz="2800" dirty="0" smtClean="0">
                <a:solidFill>
                  <a:srgbClr val="FFFF00"/>
                </a:solidFill>
              </a:rPr>
            </a:br>
            <a:r>
              <a:rPr lang="en-US" sz="2800" dirty="0">
                <a:solidFill>
                  <a:srgbClr val="FFFF00"/>
                </a:solidFill>
              </a:rPr>
              <a:t/>
            </a:r>
            <a:br>
              <a:rPr lang="en-US" sz="2800" dirty="0">
                <a:solidFill>
                  <a:srgbClr val="FFFF00"/>
                </a:solidFill>
              </a:rPr>
            </a:br>
            <a:r>
              <a:rPr lang="en-US" sz="2800" dirty="0" smtClean="0">
                <a:solidFill>
                  <a:srgbClr val="FFFF00"/>
                </a:solidFill>
              </a:rPr>
              <a:t/>
            </a:r>
            <a:br>
              <a:rPr lang="en-US" sz="2800" dirty="0" smtClean="0">
                <a:solidFill>
                  <a:srgbClr val="FFFF00"/>
                </a:solidFill>
              </a:rPr>
            </a:br>
            <a:r>
              <a:rPr lang="en-US" sz="2800" dirty="0">
                <a:solidFill>
                  <a:srgbClr val="FFFF00"/>
                </a:solidFill>
              </a:rPr>
              <a:t/>
            </a:r>
            <a:br>
              <a:rPr lang="en-US" sz="2800" dirty="0">
                <a:solidFill>
                  <a:srgbClr val="FFFF00"/>
                </a:solidFill>
              </a:rPr>
            </a:br>
            <a:r>
              <a:rPr lang="en-US" sz="2800" dirty="0" smtClean="0">
                <a:solidFill>
                  <a:srgbClr val="FFFF00"/>
                </a:solidFill>
              </a:rPr>
              <a:t/>
            </a:r>
            <a:br>
              <a:rPr lang="en-US" sz="2800" dirty="0" smtClean="0">
                <a:solidFill>
                  <a:srgbClr val="FFFF00"/>
                </a:solidFill>
              </a:rPr>
            </a:br>
            <a:r>
              <a:rPr lang="en-US" sz="2800" dirty="0">
                <a:solidFill>
                  <a:srgbClr val="FFFF00"/>
                </a:solidFill>
              </a:rPr>
              <a:t/>
            </a:r>
            <a:br>
              <a:rPr lang="en-US" sz="2800" dirty="0">
                <a:solidFill>
                  <a:srgbClr val="FFFF00"/>
                </a:solidFill>
              </a:rPr>
            </a:br>
            <a:r>
              <a:rPr lang="en-US" sz="2800" dirty="0" smtClean="0">
                <a:solidFill>
                  <a:srgbClr val="FFFF00"/>
                </a:solidFill>
              </a:rPr>
              <a:t/>
            </a:r>
            <a:br>
              <a:rPr lang="en-US" sz="2800" dirty="0" smtClean="0">
                <a:solidFill>
                  <a:srgbClr val="FFFF00"/>
                </a:solidFill>
              </a:rPr>
            </a:br>
            <a:r>
              <a:rPr lang="en-US" sz="2800" dirty="0">
                <a:solidFill>
                  <a:srgbClr val="FFFF00"/>
                </a:solidFill>
              </a:rPr>
              <a:t/>
            </a:r>
            <a:br>
              <a:rPr lang="en-US" sz="2800" dirty="0">
                <a:solidFill>
                  <a:srgbClr val="FFFF00"/>
                </a:solidFill>
              </a:rPr>
            </a:br>
            <a:r>
              <a:rPr lang="en-US" sz="2800" dirty="0" smtClean="0">
                <a:solidFill>
                  <a:srgbClr val="FFFF00"/>
                </a:solidFill>
              </a:rPr>
              <a:t/>
            </a:r>
            <a:br>
              <a:rPr lang="en-US" sz="2800" dirty="0" smtClean="0">
                <a:solidFill>
                  <a:srgbClr val="FFFF00"/>
                </a:solidFill>
              </a:rPr>
            </a:br>
            <a:r>
              <a:rPr lang="en-US" sz="2800" dirty="0">
                <a:solidFill>
                  <a:srgbClr val="FFFF00"/>
                </a:solidFill>
              </a:rPr>
              <a:t/>
            </a:r>
            <a:br>
              <a:rPr lang="en-US" sz="2800" dirty="0">
                <a:solidFill>
                  <a:srgbClr val="FFFF00"/>
                </a:solidFill>
              </a:rPr>
            </a:br>
            <a:r>
              <a:rPr lang="en-US" sz="2800" dirty="0" smtClean="0">
                <a:solidFill>
                  <a:srgbClr val="FFFF00"/>
                </a:solidFill>
              </a:rPr>
              <a:t/>
            </a:r>
            <a:br>
              <a:rPr lang="en-US" sz="2800" dirty="0" smtClean="0">
                <a:solidFill>
                  <a:srgbClr val="FFFF00"/>
                </a:solidFill>
              </a:rPr>
            </a:br>
            <a:r>
              <a:rPr lang="en-US" sz="2800" dirty="0">
                <a:solidFill>
                  <a:srgbClr val="FFFF00"/>
                </a:solidFill>
              </a:rPr>
              <a:t/>
            </a:r>
            <a:br>
              <a:rPr lang="en-US" sz="2800" dirty="0">
                <a:solidFill>
                  <a:srgbClr val="FFFF00"/>
                </a:solidFill>
              </a:rPr>
            </a:br>
            <a:endParaRPr lang="ar-SA" sz="2800" dirty="0"/>
          </a:p>
        </p:txBody>
      </p:sp>
      <p:graphicFrame>
        <p:nvGraphicFramePr>
          <p:cNvPr id="6" name="جدول 5"/>
          <p:cNvGraphicFramePr>
            <a:graphicFrameLocks noGrp="1"/>
          </p:cNvGraphicFramePr>
          <p:nvPr>
            <p:extLst>
              <p:ext uri="{D42A27DB-BD31-4B8C-83A1-F6EECF244321}">
                <p14:modId xmlns:p14="http://schemas.microsoft.com/office/powerpoint/2010/main" val="3221822344"/>
              </p:ext>
            </p:extLst>
          </p:nvPr>
        </p:nvGraphicFramePr>
        <p:xfrm>
          <a:off x="457200" y="1219200"/>
          <a:ext cx="8001000" cy="4991100"/>
        </p:xfrm>
        <a:graphic>
          <a:graphicData uri="http://schemas.openxmlformats.org/drawingml/2006/table">
            <a:tbl>
              <a:tblPr firstRow="1" firstCol="1" bandRow="1"/>
              <a:tblGrid>
                <a:gridCol w="2866030"/>
                <a:gridCol w="2627193"/>
                <a:gridCol w="2507777"/>
              </a:tblGrid>
              <a:tr h="665480">
                <a:tc>
                  <a:txBody>
                    <a:bodyPr/>
                    <a:lstStyle/>
                    <a:p>
                      <a:pPr marL="0" marR="0" algn="l" rtl="0">
                        <a:lnSpc>
                          <a:spcPct val="115000"/>
                        </a:lnSpc>
                        <a:spcBef>
                          <a:spcPts val="0"/>
                        </a:spcBef>
                        <a:spcAft>
                          <a:spcPts val="0"/>
                        </a:spcAft>
                      </a:pPr>
                      <a:r>
                        <a:rPr lang="en-US" sz="1800" b="1" dirty="0">
                          <a:solidFill>
                            <a:schemeClr val="bg1"/>
                          </a:solidFill>
                          <a:effectLst/>
                          <a:latin typeface="Times New Roman"/>
                          <a:ea typeface="TimesNewRomanPSMT"/>
                          <a:cs typeface="+mj-cs"/>
                        </a:rPr>
                        <a:t>Ruminants</a:t>
                      </a:r>
                      <a:endParaRPr lang="en-US" sz="1800" b="1" dirty="0">
                        <a:solidFill>
                          <a:schemeClr val="bg1"/>
                        </a:solidFill>
                        <a:effectLst/>
                        <a:latin typeface="Calibri"/>
                        <a:ea typeface="Calibri"/>
                        <a:cs typeface="+mj-cs"/>
                      </a:endParaRPr>
                    </a:p>
                    <a:p>
                      <a:pPr marL="0" marR="0" algn="l" rtl="0">
                        <a:lnSpc>
                          <a:spcPct val="115000"/>
                        </a:lnSpc>
                        <a:spcBef>
                          <a:spcPts val="0"/>
                        </a:spcBef>
                        <a:spcAft>
                          <a:spcPts val="0"/>
                        </a:spcAft>
                      </a:pPr>
                      <a:r>
                        <a:rPr lang="en-US" sz="1800" b="1" dirty="0">
                          <a:solidFill>
                            <a:schemeClr val="bg1"/>
                          </a:solidFill>
                          <a:effectLst/>
                          <a:latin typeface="Times New Roman"/>
                          <a:ea typeface="TimesNewRomanPSMT"/>
                          <a:cs typeface="+mj-cs"/>
                        </a:rPr>
                        <a:t> </a:t>
                      </a:r>
                      <a:endParaRPr lang="en-US" sz="1800" b="1" dirty="0">
                        <a:solidFill>
                          <a:schemeClr val="bg1"/>
                        </a:solidFill>
                        <a:effectLst/>
                        <a:latin typeface="Calibri"/>
                        <a:ea typeface="Calibri"/>
                        <a:cs typeface="+mj-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marL="0" marR="0" algn="l" rtl="0">
                        <a:lnSpc>
                          <a:spcPct val="115000"/>
                        </a:lnSpc>
                        <a:spcBef>
                          <a:spcPts val="0"/>
                        </a:spcBef>
                        <a:spcAft>
                          <a:spcPts val="0"/>
                        </a:spcAft>
                      </a:pPr>
                      <a:r>
                        <a:rPr lang="en-US" sz="1800" b="1" dirty="0">
                          <a:solidFill>
                            <a:schemeClr val="bg1"/>
                          </a:solidFill>
                          <a:effectLst/>
                          <a:latin typeface="Times New Roman"/>
                          <a:ea typeface="TimesNewRomanPSMT"/>
                          <a:cs typeface="+mj-cs"/>
                        </a:rPr>
                        <a:t>Avian</a:t>
                      </a:r>
                      <a:endParaRPr lang="en-US" sz="1800" b="1" dirty="0">
                        <a:solidFill>
                          <a:schemeClr val="bg1"/>
                        </a:solidFill>
                        <a:effectLst/>
                        <a:latin typeface="Calibri"/>
                        <a:ea typeface="Calibri"/>
                        <a:cs typeface="+mj-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marL="0" marR="0" algn="l" rtl="0">
                        <a:lnSpc>
                          <a:spcPct val="115000"/>
                        </a:lnSpc>
                        <a:spcBef>
                          <a:spcPts val="0"/>
                        </a:spcBef>
                        <a:spcAft>
                          <a:spcPts val="0"/>
                        </a:spcAft>
                      </a:pPr>
                      <a:r>
                        <a:rPr lang="en-US" sz="1800" b="1">
                          <a:solidFill>
                            <a:schemeClr val="bg1"/>
                          </a:solidFill>
                          <a:effectLst/>
                          <a:latin typeface="Times New Roman"/>
                          <a:ea typeface="TimesNewRomanPSMT"/>
                          <a:cs typeface="+mj-cs"/>
                        </a:rPr>
                        <a:t>Porcine</a:t>
                      </a:r>
                      <a:endParaRPr lang="en-US" sz="1800" b="1">
                        <a:solidFill>
                          <a:schemeClr val="bg1"/>
                        </a:solidFill>
                        <a:effectLst/>
                        <a:latin typeface="Calibri"/>
                        <a:ea typeface="Calibri"/>
                        <a:cs typeface="+mj-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r>
              <a:tr h="332740">
                <a:tc>
                  <a:txBody>
                    <a:bodyPr/>
                    <a:lstStyle/>
                    <a:p>
                      <a:pPr marL="0" marR="0" algn="l" rtl="0">
                        <a:lnSpc>
                          <a:spcPct val="115000"/>
                        </a:lnSpc>
                        <a:spcBef>
                          <a:spcPts val="0"/>
                        </a:spcBef>
                        <a:spcAft>
                          <a:spcPts val="0"/>
                        </a:spcAft>
                      </a:pPr>
                      <a:r>
                        <a:rPr lang="en-US" sz="1800" b="1" i="1" dirty="0">
                          <a:solidFill>
                            <a:schemeClr val="bg1"/>
                          </a:solidFill>
                          <a:effectLst/>
                          <a:latin typeface="Times New Roman"/>
                          <a:ea typeface="Calibri"/>
                          <a:cs typeface="+mj-cs"/>
                        </a:rPr>
                        <a:t>M. m. </a:t>
                      </a:r>
                      <a:r>
                        <a:rPr lang="en-US" sz="1800" b="1" i="1" dirty="0" err="1">
                          <a:solidFill>
                            <a:schemeClr val="bg1"/>
                          </a:solidFill>
                          <a:effectLst/>
                          <a:latin typeface="Times New Roman"/>
                          <a:ea typeface="Calibri"/>
                          <a:cs typeface="+mj-cs"/>
                        </a:rPr>
                        <a:t>mycoides</a:t>
                      </a:r>
                      <a:r>
                        <a:rPr lang="en-US" sz="1800" b="1" i="1" dirty="0">
                          <a:solidFill>
                            <a:schemeClr val="bg1"/>
                          </a:solidFill>
                          <a:effectLst/>
                          <a:latin typeface="Times New Roman"/>
                          <a:ea typeface="Calibri"/>
                          <a:cs typeface="+mj-cs"/>
                        </a:rPr>
                        <a:t> </a:t>
                      </a:r>
                      <a:endParaRPr lang="en-US" sz="1800" b="1" dirty="0">
                        <a:solidFill>
                          <a:schemeClr val="bg1"/>
                        </a:solidFill>
                        <a:effectLst/>
                        <a:latin typeface="Calibri"/>
                        <a:ea typeface="Calibri"/>
                        <a:cs typeface="+mj-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marL="0" marR="0" algn="l" rtl="0">
                        <a:lnSpc>
                          <a:spcPct val="115000"/>
                        </a:lnSpc>
                        <a:spcBef>
                          <a:spcPts val="0"/>
                        </a:spcBef>
                        <a:spcAft>
                          <a:spcPts val="0"/>
                        </a:spcAft>
                      </a:pPr>
                      <a:r>
                        <a:rPr lang="en-US" sz="1800" b="1" i="1" dirty="0" err="1">
                          <a:solidFill>
                            <a:schemeClr val="bg1"/>
                          </a:solidFill>
                          <a:effectLst/>
                          <a:latin typeface="Times New Roman"/>
                          <a:ea typeface="TimesNewRomanPSMT"/>
                          <a:cs typeface="+mj-cs"/>
                        </a:rPr>
                        <a:t>M.gallispectum</a:t>
                      </a:r>
                      <a:endParaRPr lang="en-US" sz="1800" b="1" dirty="0">
                        <a:solidFill>
                          <a:schemeClr val="bg1"/>
                        </a:solidFill>
                        <a:effectLst/>
                        <a:latin typeface="Calibri"/>
                        <a:ea typeface="Calibri"/>
                        <a:cs typeface="+mj-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marL="0" marR="0" algn="l" rtl="0">
                        <a:lnSpc>
                          <a:spcPct val="115000"/>
                        </a:lnSpc>
                        <a:spcBef>
                          <a:spcPts val="0"/>
                        </a:spcBef>
                        <a:spcAft>
                          <a:spcPts val="0"/>
                        </a:spcAft>
                      </a:pPr>
                      <a:r>
                        <a:rPr lang="en-US" sz="1800" b="1" i="1">
                          <a:solidFill>
                            <a:schemeClr val="bg1"/>
                          </a:solidFill>
                          <a:effectLst/>
                          <a:latin typeface="Times New Roman"/>
                          <a:ea typeface="TimesNewRomanPSMT"/>
                          <a:cs typeface="+mj-cs"/>
                        </a:rPr>
                        <a:t>M. hyopneumoniae</a:t>
                      </a:r>
                      <a:endParaRPr lang="en-US" sz="1800" b="1">
                        <a:solidFill>
                          <a:schemeClr val="bg1"/>
                        </a:solidFill>
                        <a:effectLst/>
                        <a:latin typeface="Calibri"/>
                        <a:ea typeface="Calibri"/>
                        <a:cs typeface="+mj-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r>
              <a:tr h="332740">
                <a:tc>
                  <a:txBody>
                    <a:bodyPr/>
                    <a:lstStyle/>
                    <a:p>
                      <a:pPr marL="0" marR="0" algn="l" rtl="0">
                        <a:lnSpc>
                          <a:spcPct val="115000"/>
                        </a:lnSpc>
                        <a:spcBef>
                          <a:spcPts val="0"/>
                        </a:spcBef>
                        <a:spcAft>
                          <a:spcPts val="0"/>
                        </a:spcAft>
                      </a:pPr>
                      <a:r>
                        <a:rPr lang="en-US" sz="1800" b="1" i="1">
                          <a:solidFill>
                            <a:schemeClr val="bg1"/>
                          </a:solidFill>
                          <a:effectLst/>
                          <a:latin typeface="Times New Roman"/>
                          <a:ea typeface="Calibri"/>
                          <a:cs typeface="+mj-cs"/>
                        </a:rPr>
                        <a:t>M. c. capripneumoniae </a:t>
                      </a:r>
                      <a:endParaRPr lang="en-US" sz="1800" b="1">
                        <a:solidFill>
                          <a:schemeClr val="bg1"/>
                        </a:solidFill>
                        <a:effectLst/>
                        <a:latin typeface="Calibri"/>
                        <a:ea typeface="Calibri"/>
                        <a:cs typeface="+mj-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marL="0" marR="0" algn="l" rtl="0">
                        <a:lnSpc>
                          <a:spcPct val="115000"/>
                        </a:lnSpc>
                        <a:spcBef>
                          <a:spcPts val="0"/>
                        </a:spcBef>
                        <a:spcAft>
                          <a:spcPts val="0"/>
                        </a:spcAft>
                      </a:pPr>
                      <a:r>
                        <a:rPr lang="en-US" sz="1800" b="1" i="1" dirty="0">
                          <a:solidFill>
                            <a:schemeClr val="bg1"/>
                          </a:solidFill>
                          <a:effectLst/>
                          <a:latin typeface="Times New Roman"/>
                          <a:ea typeface="TimesNewRomanPSMT"/>
                          <a:cs typeface="+mj-cs"/>
                        </a:rPr>
                        <a:t>M. </a:t>
                      </a:r>
                      <a:r>
                        <a:rPr lang="en-US" sz="1800" b="1" i="1" dirty="0" err="1">
                          <a:solidFill>
                            <a:schemeClr val="bg1"/>
                          </a:solidFill>
                          <a:effectLst/>
                          <a:latin typeface="Times New Roman"/>
                          <a:ea typeface="TimesNewRomanPSMT"/>
                          <a:cs typeface="+mj-cs"/>
                        </a:rPr>
                        <a:t>synoviae</a:t>
                      </a:r>
                      <a:endParaRPr lang="en-US" sz="1800" b="1" dirty="0">
                        <a:solidFill>
                          <a:schemeClr val="bg1"/>
                        </a:solidFill>
                        <a:effectLst/>
                        <a:latin typeface="Calibri"/>
                        <a:ea typeface="Calibri"/>
                        <a:cs typeface="+mj-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marL="0" marR="0" algn="l" rtl="0">
                        <a:lnSpc>
                          <a:spcPct val="115000"/>
                        </a:lnSpc>
                        <a:spcBef>
                          <a:spcPts val="0"/>
                        </a:spcBef>
                        <a:spcAft>
                          <a:spcPts val="0"/>
                        </a:spcAft>
                      </a:pPr>
                      <a:r>
                        <a:rPr lang="en-US" sz="1800" b="1" i="1">
                          <a:solidFill>
                            <a:schemeClr val="bg1"/>
                          </a:solidFill>
                          <a:effectLst/>
                          <a:latin typeface="Times New Roman"/>
                          <a:ea typeface="TimesNewRomanPSMT"/>
                          <a:cs typeface="+mj-cs"/>
                        </a:rPr>
                        <a:t>M. hyorhinis</a:t>
                      </a:r>
                      <a:endParaRPr lang="en-US" sz="1800" b="1">
                        <a:solidFill>
                          <a:schemeClr val="bg1"/>
                        </a:solidFill>
                        <a:effectLst/>
                        <a:latin typeface="Calibri"/>
                        <a:ea typeface="Calibri"/>
                        <a:cs typeface="+mj-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r>
              <a:tr h="332740">
                <a:tc>
                  <a:txBody>
                    <a:bodyPr/>
                    <a:lstStyle/>
                    <a:p>
                      <a:pPr marL="0" marR="0" algn="l" rtl="0">
                        <a:lnSpc>
                          <a:spcPct val="115000"/>
                        </a:lnSpc>
                        <a:spcBef>
                          <a:spcPts val="0"/>
                        </a:spcBef>
                        <a:spcAft>
                          <a:spcPts val="0"/>
                        </a:spcAft>
                      </a:pPr>
                      <a:r>
                        <a:rPr lang="en-US" sz="1800" b="1" i="1">
                          <a:solidFill>
                            <a:schemeClr val="bg1"/>
                          </a:solidFill>
                          <a:effectLst/>
                          <a:latin typeface="Times New Roman"/>
                          <a:ea typeface="Calibri"/>
                          <a:cs typeface="+mj-cs"/>
                        </a:rPr>
                        <a:t>M. agalactiae </a:t>
                      </a:r>
                      <a:endParaRPr lang="en-US" sz="1800" b="1">
                        <a:solidFill>
                          <a:schemeClr val="bg1"/>
                        </a:solidFill>
                        <a:effectLst/>
                        <a:latin typeface="Calibri"/>
                        <a:ea typeface="Calibri"/>
                        <a:cs typeface="+mj-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marL="0" marR="0" algn="l" rtl="0">
                        <a:lnSpc>
                          <a:spcPct val="115000"/>
                        </a:lnSpc>
                        <a:spcBef>
                          <a:spcPts val="0"/>
                        </a:spcBef>
                        <a:spcAft>
                          <a:spcPts val="0"/>
                        </a:spcAft>
                      </a:pPr>
                      <a:r>
                        <a:rPr lang="en-US" sz="1800" b="1" i="1" dirty="0">
                          <a:solidFill>
                            <a:schemeClr val="bg1"/>
                          </a:solidFill>
                          <a:effectLst/>
                          <a:latin typeface="Times New Roman"/>
                          <a:ea typeface="TimesNewRomanPSMT"/>
                          <a:cs typeface="+mj-cs"/>
                        </a:rPr>
                        <a:t>M. </a:t>
                      </a:r>
                      <a:r>
                        <a:rPr lang="en-US" sz="1800" b="1" i="1" dirty="0" err="1">
                          <a:solidFill>
                            <a:schemeClr val="bg1"/>
                          </a:solidFill>
                          <a:effectLst/>
                          <a:latin typeface="Times New Roman"/>
                          <a:ea typeface="TimesNewRomanPSMT"/>
                          <a:cs typeface="+mj-cs"/>
                        </a:rPr>
                        <a:t>meleagridis</a:t>
                      </a:r>
                      <a:endParaRPr lang="en-US" sz="1800" b="1" dirty="0">
                        <a:solidFill>
                          <a:schemeClr val="bg1"/>
                        </a:solidFill>
                        <a:effectLst/>
                        <a:latin typeface="Calibri"/>
                        <a:ea typeface="Calibri"/>
                        <a:cs typeface="+mj-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marL="0" marR="0" algn="l" rtl="0">
                        <a:lnSpc>
                          <a:spcPct val="115000"/>
                        </a:lnSpc>
                        <a:spcBef>
                          <a:spcPts val="0"/>
                        </a:spcBef>
                        <a:spcAft>
                          <a:spcPts val="0"/>
                        </a:spcAft>
                      </a:pPr>
                      <a:r>
                        <a:rPr lang="en-US" sz="1800" b="1" i="1">
                          <a:solidFill>
                            <a:schemeClr val="bg1"/>
                          </a:solidFill>
                          <a:effectLst/>
                          <a:latin typeface="Times New Roman"/>
                          <a:ea typeface="TimesNewRomanPSMT"/>
                          <a:cs typeface="+mj-cs"/>
                        </a:rPr>
                        <a:t>M. hyosynoviae</a:t>
                      </a:r>
                      <a:endParaRPr lang="en-US" sz="1800" b="1">
                        <a:solidFill>
                          <a:schemeClr val="bg1"/>
                        </a:solidFill>
                        <a:effectLst/>
                        <a:latin typeface="Calibri"/>
                        <a:ea typeface="Calibri"/>
                        <a:cs typeface="+mj-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r>
              <a:tr h="332740">
                <a:tc>
                  <a:txBody>
                    <a:bodyPr/>
                    <a:lstStyle/>
                    <a:p>
                      <a:pPr marL="0" marR="0" algn="l" rtl="0">
                        <a:lnSpc>
                          <a:spcPct val="115000"/>
                        </a:lnSpc>
                        <a:spcBef>
                          <a:spcPts val="0"/>
                        </a:spcBef>
                        <a:spcAft>
                          <a:spcPts val="0"/>
                        </a:spcAft>
                      </a:pPr>
                      <a:r>
                        <a:rPr lang="en-US" sz="1800" b="1" i="1">
                          <a:solidFill>
                            <a:schemeClr val="bg1"/>
                          </a:solidFill>
                          <a:effectLst/>
                          <a:latin typeface="Times New Roman"/>
                          <a:ea typeface="Calibri"/>
                          <a:cs typeface="+mj-cs"/>
                        </a:rPr>
                        <a:t>M. bovis </a:t>
                      </a:r>
                      <a:endParaRPr lang="en-US" sz="1800" b="1">
                        <a:solidFill>
                          <a:schemeClr val="bg1"/>
                        </a:solidFill>
                        <a:effectLst/>
                        <a:latin typeface="Calibri"/>
                        <a:ea typeface="Calibri"/>
                        <a:cs typeface="+mj-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marL="0" marR="0" algn="l" rtl="0">
                        <a:lnSpc>
                          <a:spcPct val="115000"/>
                        </a:lnSpc>
                        <a:spcBef>
                          <a:spcPts val="0"/>
                        </a:spcBef>
                        <a:spcAft>
                          <a:spcPts val="0"/>
                        </a:spcAft>
                      </a:pPr>
                      <a:r>
                        <a:rPr lang="en-US" sz="1800" b="1" i="1" dirty="0">
                          <a:solidFill>
                            <a:schemeClr val="bg1"/>
                          </a:solidFill>
                          <a:effectLst/>
                          <a:latin typeface="Times New Roman"/>
                          <a:ea typeface="TimesNewRomanPSMT"/>
                          <a:cs typeface="+mj-cs"/>
                        </a:rPr>
                        <a:t>M. </a:t>
                      </a:r>
                      <a:r>
                        <a:rPr lang="en-US" sz="1800" b="1" i="1" dirty="0" err="1">
                          <a:solidFill>
                            <a:schemeClr val="bg1"/>
                          </a:solidFill>
                          <a:effectLst/>
                          <a:latin typeface="Times New Roman"/>
                          <a:ea typeface="TimesNewRomanPSMT"/>
                          <a:cs typeface="+mj-cs"/>
                        </a:rPr>
                        <a:t>iowae</a:t>
                      </a:r>
                      <a:endParaRPr lang="en-US" sz="1800" b="1" dirty="0">
                        <a:solidFill>
                          <a:schemeClr val="bg1"/>
                        </a:solidFill>
                        <a:effectLst/>
                        <a:latin typeface="Calibri"/>
                        <a:ea typeface="Calibri"/>
                        <a:cs typeface="+mj-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marL="0" marR="0" algn="l" rtl="0">
                        <a:lnSpc>
                          <a:spcPct val="115000"/>
                        </a:lnSpc>
                        <a:spcBef>
                          <a:spcPts val="0"/>
                        </a:spcBef>
                        <a:spcAft>
                          <a:spcPts val="0"/>
                        </a:spcAft>
                      </a:pPr>
                      <a:r>
                        <a:rPr lang="en-US" sz="1800" b="1" i="1">
                          <a:solidFill>
                            <a:schemeClr val="bg1"/>
                          </a:solidFill>
                          <a:effectLst/>
                          <a:latin typeface="Times New Roman"/>
                          <a:ea typeface="TimesNewRomanPSMT"/>
                          <a:cs typeface="+mj-cs"/>
                        </a:rPr>
                        <a:t>M. flocculare</a:t>
                      </a:r>
                      <a:endParaRPr lang="en-US" sz="1800" b="1">
                        <a:solidFill>
                          <a:schemeClr val="bg1"/>
                        </a:solidFill>
                        <a:effectLst/>
                        <a:latin typeface="Calibri"/>
                        <a:ea typeface="Calibri"/>
                        <a:cs typeface="+mj-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6E3BC"/>
                    </a:solidFill>
                  </a:tcPr>
                </a:tc>
              </a:tr>
              <a:tr h="332740">
                <a:tc>
                  <a:txBody>
                    <a:bodyPr/>
                    <a:lstStyle/>
                    <a:p>
                      <a:pPr marL="0" marR="0" algn="l" rtl="0">
                        <a:lnSpc>
                          <a:spcPct val="115000"/>
                        </a:lnSpc>
                        <a:spcBef>
                          <a:spcPts val="0"/>
                        </a:spcBef>
                        <a:spcAft>
                          <a:spcPts val="0"/>
                        </a:spcAft>
                      </a:pPr>
                      <a:r>
                        <a:rPr lang="en-US" sz="1800" b="1" i="1">
                          <a:solidFill>
                            <a:schemeClr val="bg1"/>
                          </a:solidFill>
                          <a:effectLst/>
                          <a:latin typeface="Times New Roman"/>
                          <a:ea typeface="Calibri"/>
                          <a:cs typeface="+mj-cs"/>
                        </a:rPr>
                        <a:t>M. m. capri</a:t>
                      </a:r>
                      <a:r>
                        <a:rPr lang="en-US" sz="1800" b="1">
                          <a:solidFill>
                            <a:schemeClr val="bg1"/>
                          </a:solidFill>
                          <a:effectLst/>
                          <a:latin typeface="Times New Roman"/>
                          <a:ea typeface="Calibri"/>
                          <a:cs typeface="+mj-cs"/>
                        </a:rPr>
                        <a:t>/ </a:t>
                      </a:r>
                      <a:endParaRPr lang="en-US" sz="1800" b="1">
                        <a:solidFill>
                          <a:schemeClr val="bg1"/>
                        </a:solidFill>
                        <a:effectLst/>
                        <a:latin typeface="Calibri"/>
                        <a:ea typeface="Calibri"/>
                        <a:cs typeface="+mj-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rowSpan="3">
                  <a:txBody>
                    <a:bodyPr/>
                    <a:lstStyle/>
                    <a:p>
                      <a:pPr marL="0" marR="0" algn="l" rtl="0">
                        <a:lnSpc>
                          <a:spcPct val="115000"/>
                        </a:lnSpc>
                        <a:spcBef>
                          <a:spcPts val="0"/>
                        </a:spcBef>
                        <a:spcAft>
                          <a:spcPts val="0"/>
                        </a:spcAft>
                      </a:pPr>
                      <a:r>
                        <a:rPr lang="en-US" sz="1800" b="1" dirty="0">
                          <a:solidFill>
                            <a:schemeClr val="bg1"/>
                          </a:solidFill>
                          <a:effectLst/>
                          <a:latin typeface="Times New Roman"/>
                          <a:ea typeface="TimesNewRomanPSMT"/>
                          <a:cs typeface="+mj-cs"/>
                        </a:rPr>
                        <a:t> </a:t>
                      </a:r>
                      <a:endParaRPr lang="en-US" sz="1800" b="1" dirty="0">
                        <a:solidFill>
                          <a:schemeClr val="bg1"/>
                        </a:solidFill>
                        <a:effectLst/>
                        <a:latin typeface="Calibri"/>
                        <a:ea typeface="Calibri"/>
                        <a:cs typeface="+mj-cs"/>
                      </a:endParaRPr>
                    </a:p>
                    <a:p>
                      <a:pPr marL="0" marR="0" algn="l" rtl="0">
                        <a:lnSpc>
                          <a:spcPct val="115000"/>
                        </a:lnSpc>
                        <a:spcBef>
                          <a:spcPts val="0"/>
                        </a:spcBef>
                        <a:spcAft>
                          <a:spcPts val="0"/>
                        </a:spcAft>
                      </a:pPr>
                      <a:r>
                        <a:rPr lang="en-US" sz="1800" b="1" dirty="0">
                          <a:solidFill>
                            <a:schemeClr val="bg1"/>
                          </a:solidFill>
                          <a:effectLst/>
                          <a:latin typeface="Times New Roman"/>
                          <a:ea typeface="TimesNewRomanPSMT"/>
                          <a:cs typeface="+mj-cs"/>
                        </a:rPr>
                        <a:t> </a:t>
                      </a:r>
                      <a:endParaRPr lang="en-US" sz="1800" b="1" dirty="0">
                        <a:solidFill>
                          <a:schemeClr val="bg1"/>
                        </a:solidFill>
                        <a:effectLst/>
                        <a:latin typeface="Calibri"/>
                        <a:ea typeface="Calibri"/>
                        <a:cs typeface="+mj-cs"/>
                      </a:endParaRPr>
                    </a:p>
                    <a:p>
                      <a:pPr marL="0" marR="0" algn="l" rtl="0">
                        <a:lnSpc>
                          <a:spcPct val="115000"/>
                        </a:lnSpc>
                        <a:spcBef>
                          <a:spcPts val="0"/>
                        </a:spcBef>
                        <a:spcAft>
                          <a:spcPts val="0"/>
                        </a:spcAft>
                      </a:pPr>
                      <a:r>
                        <a:rPr lang="en-US" sz="1800" b="1" dirty="0">
                          <a:solidFill>
                            <a:schemeClr val="bg1"/>
                          </a:solidFill>
                          <a:effectLst/>
                          <a:latin typeface="Times New Roman"/>
                          <a:ea typeface="TimesNewRomanPSMT"/>
                          <a:cs typeface="+mj-cs"/>
                        </a:rPr>
                        <a:t>Canine </a:t>
                      </a:r>
                      <a:endParaRPr lang="en-US" sz="1800" b="1" dirty="0">
                        <a:solidFill>
                          <a:schemeClr val="bg1"/>
                        </a:solidFill>
                        <a:effectLst/>
                        <a:latin typeface="Calibri"/>
                        <a:ea typeface="Calibri"/>
                        <a:cs typeface="+mj-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rowSpan="3">
                  <a:txBody>
                    <a:bodyPr/>
                    <a:lstStyle/>
                    <a:p>
                      <a:pPr marL="0" marR="0" algn="l" rtl="0">
                        <a:lnSpc>
                          <a:spcPct val="115000"/>
                        </a:lnSpc>
                        <a:spcBef>
                          <a:spcPts val="0"/>
                        </a:spcBef>
                        <a:spcAft>
                          <a:spcPts val="0"/>
                        </a:spcAft>
                      </a:pPr>
                      <a:r>
                        <a:rPr lang="en-US" sz="1800" b="1" dirty="0">
                          <a:solidFill>
                            <a:schemeClr val="bg1"/>
                          </a:solidFill>
                          <a:effectLst/>
                          <a:latin typeface="Times New Roman"/>
                          <a:ea typeface="TimesNewRomanPSMT"/>
                          <a:cs typeface="+mj-cs"/>
                        </a:rPr>
                        <a:t> </a:t>
                      </a:r>
                      <a:endParaRPr lang="en-US" sz="1800" b="1" dirty="0">
                        <a:solidFill>
                          <a:schemeClr val="bg1"/>
                        </a:solidFill>
                        <a:effectLst/>
                        <a:latin typeface="Calibri"/>
                        <a:ea typeface="Calibri"/>
                        <a:cs typeface="+mj-cs"/>
                      </a:endParaRPr>
                    </a:p>
                    <a:p>
                      <a:pPr marL="0" marR="0" algn="l" rtl="0">
                        <a:lnSpc>
                          <a:spcPct val="115000"/>
                        </a:lnSpc>
                        <a:spcBef>
                          <a:spcPts val="0"/>
                        </a:spcBef>
                        <a:spcAft>
                          <a:spcPts val="0"/>
                        </a:spcAft>
                      </a:pPr>
                      <a:r>
                        <a:rPr lang="en-US" sz="1800" b="1" dirty="0">
                          <a:solidFill>
                            <a:schemeClr val="bg1"/>
                          </a:solidFill>
                          <a:effectLst/>
                          <a:latin typeface="Times New Roman"/>
                          <a:ea typeface="TimesNewRomanPSMT"/>
                          <a:cs typeface="+mj-cs"/>
                        </a:rPr>
                        <a:t> </a:t>
                      </a:r>
                      <a:endParaRPr lang="en-US" sz="1800" b="1" dirty="0">
                        <a:solidFill>
                          <a:schemeClr val="bg1"/>
                        </a:solidFill>
                        <a:effectLst/>
                        <a:latin typeface="Calibri"/>
                        <a:ea typeface="Calibri"/>
                        <a:cs typeface="+mj-cs"/>
                      </a:endParaRPr>
                    </a:p>
                    <a:p>
                      <a:pPr marL="0" marR="0" algn="l" rtl="0">
                        <a:lnSpc>
                          <a:spcPct val="115000"/>
                        </a:lnSpc>
                        <a:spcBef>
                          <a:spcPts val="0"/>
                        </a:spcBef>
                        <a:spcAft>
                          <a:spcPts val="0"/>
                        </a:spcAft>
                      </a:pPr>
                      <a:r>
                        <a:rPr lang="en-US" sz="1800" b="1" dirty="0">
                          <a:solidFill>
                            <a:schemeClr val="bg1"/>
                          </a:solidFill>
                          <a:effectLst/>
                          <a:latin typeface="Times New Roman"/>
                          <a:ea typeface="TimesNewRomanPSMT"/>
                          <a:cs typeface="+mj-cs"/>
                        </a:rPr>
                        <a:t>Equine</a:t>
                      </a:r>
                      <a:endParaRPr lang="en-US" sz="1800" b="1" dirty="0">
                        <a:solidFill>
                          <a:schemeClr val="bg1"/>
                        </a:solidFill>
                        <a:effectLst/>
                        <a:latin typeface="Calibri"/>
                        <a:ea typeface="Calibri"/>
                        <a:cs typeface="+mj-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9"/>
                    </a:solidFill>
                  </a:tcPr>
                </a:tc>
              </a:tr>
              <a:tr h="332740">
                <a:tc>
                  <a:txBody>
                    <a:bodyPr/>
                    <a:lstStyle/>
                    <a:p>
                      <a:pPr marL="0" marR="0" algn="l" rtl="0">
                        <a:lnSpc>
                          <a:spcPct val="115000"/>
                        </a:lnSpc>
                        <a:spcBef>
                          <a:spcPts val="0"/>
                        </a:spcBef>
                        <a:spcAft>
                          <a:spcPts val="0"/>
                        </a:spcAft>
                      </a:pPr>
                      <a:r>
                        <a:rPr lang="en-US" sz="1800" b="1" i="1" dirty="0">
                          <a:solidFill>
                            <a:schemeClr val="bg1"/>
                          </a:solidFill>
                          <a:effectLst/>
                          <a:latin typeface="Times New Roman"/>
                          <a:ea typeface="Calibri"/>
                          <a:cs typeface="+mj-cs"/>
                        </a:rPr>
                        <a:t>M. c. </a:t>
                      </a:r>
                      <a:r>
                        <a:rPr lang="en-US" sz="1800" b="1" i="1" dirty="0" err="1">
                          <a:solidFill>
                            <a:schemeClr val="bg1"/>
                          </a:solidFill>
                          <a:effectLst/>
                          <a:latin typeface="Times New Roman"/>
                          <a:ea typeface="Calibri"/>
                          <a:cs typeface="+mj-cs"/>
                        </a:rPr>
                        <a:t>capricolum</a:t>
                      </a:r>
                      <a:r>
                        <a:rPr lang="en-US" sz="1800" b="1" i="1" dirty="0">
                          <a:solidFill>
                            <a:schemeClr val="bg1"/>
                          </a:solidFill>
                          <a:effectLst/>
                          <a:latin typeface="Times New Roman"/>
                          <a:ea typeface="Calibri"/>
                          <a:cs typeface="+mj-cs"/>
                        </a:rPr>
                        <a:t> </a:t>
                      </a:r>
                      <a:endParaRPr lang="en-US" sz="1800" b="1" dirty="0">
                        <a:solidFill>
                          <a:schemeClr val="bg1"/>
                        </a:solidFill>
                        <a:effectLst/>
                        <a:latin typeface="Calibri"/>
                        <a:ea typeface="Calibri"/>
                        <a:cs typeface="+mj-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vMerge="1">
                  <a:txBody>
                    <a:bodyPr/>
                    <a:lstStyle/>
                    <a:p>
                      <a:pPr rtl="1"/>
                      <a:endParaRPr lang="ar-SA"/>
                    </a:p>
                  </a:txBody>
                  <a:tcPr/>
                </a:tc>
                <a:tc vMerge="1">
                  <a:txBody>
                    <a:bodyPr/>
                    <a:lstStyle/>
                    <a:p>
                      <a:pPr rtl="1"/>
                      <a:endParaRPr lang="ar-SA"/>
                    </a:p>
                  </a:txBody>
                  <a:tcPr/>
                </a:tc>
              </a:tr>
              <a:tr h="332740">
                <a:tc>
                  <a:txBody>
                    <a:bodyPr/>
                    <a:lstStyle/>
                    <a:p>
                      <a:pPr marL="0" marR="0" algn="l" rtl="0">
                        <a:lnSpc>
                          <a:spcPct val="115000"/>
                        </a:lnSpc>
                        <a:spcBef>
                          <a:spcPts val="0"/>
                        </a:spcBef>
                        <a:spcAft>
                          <a:spcPts val="0"/>
                        </a:spcAft>
                      </a:pPr>
                      <a:r>
                        <a:rPr lang="en-US" sz="1800" b="1" i="1" dirty="0">
                          <a:solidFill>
                            <a:schemeClr val="bg1"/>
                          </a:solidFill>
                          <a:effectLst/>
                          <a:latin typeface="Times New Roman"/>
                          <a:ea typeface="Calibri"/>
                          <a:cs typeface="+mj-cs"/>
                        </a:rPr>
                        <a:t>M. </a:t>
                      </a:r>
                      <a:r>
                        <a:rPr lang="en-US" sz="1800" b="1" i="1" dirty="0" err="1">
                          <a:solidFill>
                            <a:schemeClr val="bg1"/>
                          </a:solidFill>
                          <a:effectLst/>
                          <a:latin typeface="Times New Roman"/>
                          <a:ea typeface="Calibri"/>
                          <a:cs typeface="+mj-cs"/>
                        </a:rPr>
                        <a:t>dispar</a:t>
                      </a:r>
                      <a:r>
                        <a:rPr lang="en-US" sz="1800" b="1" i="1" dirty="0">
                          <a:solidFill>
                            <a:schemeClr val="bg1"/>
                          </a:solidFill>
                          <a:effectLst/>
                          <a:latin typeface="Times New Roman"/>
                          <a:ea typeface="Calibri"/>
                          <a:cs typeface="+mj-cs"/>
                        </a:rPr>
                        <a:t> </a:t>
                      </a:r>
                      <a:endParaRPr lang="en-US" sz="1800" b="1" dirty="0">
                        <a:solidFill>
                          <a:schemeClr val="bg1"/>
                        </a:solidFill>
                        <a:effectLst/>
                        <a:latin typeface="Calibri"/>
                        <a:ea typeface="Calibri"/>
                        <a:cs typeface="+mj-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vMerge="1">
                  <a:txBody>
                    <a:bodyPr/>
                    <a:lstStyle/>
                    <a:p>
                      <a:pPr rtl="1"/>
                      <a:endParaRPr lang="ar-SA"/>
                    </a:p>
                  </a:txBody>
                  <a:tcPr/>
                </a:tc>
                <a:tc vMerge="1">
                  <a:txBody>
                    <a:bodyPr/>
                    <a:lstStyle/>
                    <a:p>
                      <a:pPr rtl="1"/>
                      <a:endParaRPr lang="ar-SA"/>
                    </a:p>
                  </a:txBody>
                  <a:tcPr/>
                </a:tc>
              </a:tr>
              <a:tr h="332740">
                <a:tc>
                  <a:txBody>
                    <a:bodyPr/>
                    <a:lstStyle/>
                    <a:p>
                      <a:pPr marL="0" marR="0" algn="l" rtl="0">
                        <a:lnSpc>
                          <a:spcPct val="115000"/>
                        </a:lnSpc>
                        <a:spcBef>
                          <a:spcPts val="0"/>
                        </a:spcBef>
                        <a:spcAft>
                          <a:spcPts val="0"/>
                        </a:spcAft>
                      </a:pPr>
                      <a:r>
                        <a:rPr lang="en-US" sz="1800" b="1" i="1">
                          <a:solidFill>
                            <a:schemeClr val="bg1"/>
                          </a:solidFill>
                          <a:effectLst/>
                          <a:latin typeface="Times New Roman"/>
                          <a:ea typeface="Calibri"/>
                          <a:cs typeface="+mj-cs"/>
                        </a:rPr>
                        <a:t>M. bovigenitalium</a:t>
                      </a:r>
                      <a:endParaRPr lang="en-US" sz="1800" b="1">
                        <a:solidFill>
                          <a:schemeClr val="bg1"/>
                        </a:solidFill>
                        <a:effectLst/>
                        <a:latin typeface="Calibri"/>
                        <a:ea typeface="Calibri"/>
                        <a:cs typeface="+mj-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marL="0" marR="0" algn="l" rtl="0">
                        <a:lnSpc>
                          <a:spcPct val="115000"/>
                        </a:lnSpc>
                        <a:spcBef>
                          <a:spcPts val="0"/>
                        </a:spcBef>
                        <a:spcAft>
                          <a:spcPts val="0"/>
                        </a:spcAft>
                      </a:pPr>
                      <a:r>
                        <a:rPr lang="en-US" sz="1800" b="1" i="1">
                          <a:solidFill>
                            <a:schemeClr val="bg1"/>
                          </a:solidFill>
                          <a:effectLst/>
                          <a:latin typeface="Times New Roman"/>
                          <a:ea typeface="TimesNewRomanPSMT"/>
                          <a:cs typeface="+mj-cs"/>
                        </a:rPr>
                        <a:t>M. spaumans</a:t>
                      </a:r>
                      <a:endParaRPr lang="en-US" sz="1800" b="1">
                        <a:solidFill>
                          <a:schemeClr val="bg1"/>
                        </a:solidFill>
                        <a:effectLst/>
                        <a:latin typeface="Calibri"/>
                        <a:ea typeface="Calibri"/>
                        <a:cs typeface="+mj-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marL="0" marR="0" algn="l" rtl="0">
                        <a:lnSpc>
                          <a:spcPct val="115000"/>
                        </a:lnSpc>
                        <a:spcBef>
                          <a:spcPts val="0"/>
                        </a:spcBef>
                        <a:spcAft>
                          <a:spcPts val="0"/>
                        </a:spcAft>
                      </a:pPr>
                      <a:r>
                        <a:rPr lang="en-US" sz="1800" b="1" i="1" dirty="0">
                          <a:solidFill>
                            <a:schemeClr val="bg1"/>
                          </a:solidFill>
                          <a:effectLst/>
                          <a:latin typeface="Times New Roman"/>
                          <a:ea typeface="TimesNewRomanPSMT"/>
                          <a:cs typeface="+mj-cs"/>
                        </a:rPr>
                        <a:t>M. </a:t>
                      </a:r>
                      <a:r>
                        <a:rPr lang="en-US" sz="1800" b="1" i="1" dirty="0" err="1">
                          <a:solidFill>
                            <a:schemeClr val="bg1"/>
                          </a:solidFill>
                          <a:effectLst/>
                          <a:latin typeface="Times New Roman"/>
                          <a:ea typeface="TimesNewRomanPSMT"/>
                          <a:cs typeface="+mj-cs"/>
                        </a:rPr>
                        <a:t>subdolum</a:t>
                      </a:r>
                      <a:endParaRPr lang="en-US" sz="1800" b="1" dirty="0">
                        <a:solidFill>
                          <a:schemeClr val="bg1"/>
                        </a:solidFill>
                        <a:effectLst/>
                        <a:latin typeface="Calibri"/>
                        <a:ea typeface="Calibri"/>
                        <a:cs typeface="+mj-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9"/>
                    </a:solidFill>
                  </a:tcPr>
                </a:tc>
              </a:tr>
              <a:tr h="332740">
                <a:tc>
                  <a:txBody>
                    <a:bodyPr/>
                    <a:lstStyle/>
                    <a:p>
                      <a:pPr marL="0" marR="0" algn="l" rtl="0">
                        <a:lnSpc>
                          <a:spcPct val="115000"/>
                        </a:lnSpc>
                        <a:spcBef>
                          <a:spcPts val="0"/>
                        </a:spcBef>
                        <a:spcAft>
                          <a:spcPts val="0"/>
                        </a:spcAft>
                      </a:pPr>
                      <a:r>
                        <a:rPr lang="en-US" sz="1800" b="1" i="1">
                          <a:solidFill>
                            <a:schemeClr val="bg1"/>
                          </a:solidFill>
                          <a:effectLst/>
                          <a:latin typeface="Times New Roman"/>
                          <a:ea typeface="Calibri"/>
                          <a:cs typeface="+mj-cs"/>
                        </a:rPr>
                        <a:t>M. conjunctivae </a:t>
                      </a:r>
                      <a:endParaRPr lang="en-US" sz="1800" b="1">
                        <a:solidFill>
                          <a:schemeClr val="bg1"/>
                        </a:solidFill>
                        <a:effectLst/>
                        <a:latin typeface="Calibri"/>
                        <a:ea typeface="Calibri"/>
                        <a:cs typeface="+mj-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marL="0" marR="0" algn="l" rtl="0">
                        <a:lnSpc>
                          <a:spcPct val="115000"/>
                        </a:lnSpc>
                        <a:spcBef>
                          <a:spcPts val="0"/>
                        </a:spcBef>
                        <a:spcAft>
                          <a:spcPts val="0"/>
                        </a:spcAft>
                      </a:pPr>
                      <a:r>
                        <a:rPr lang="en-US" sz="1800" b="1" i="1">
                          <a:solidFill>
                            <a:schemeClr val="bg1"/>
                          </a:solidFill>
                          <a:effectLst/>
                          <a:latin typeface="Times New Roman"/>
                          <a:ea typeface="TimesNewRomanPSMT"/>
                          <a:cs typeface="+mj-cs"/>
                        </a:rPr>
                        <a:t>M. oplescens</a:t>
                      </a:r>
                      <a:endParaRPr lang="en-US" sz="1800" b="1">
                        <a:solidFill>
                          <a:schemeClr val="bg1"/>
                        </a:solidFill>
                        <a:effectLst/>
                        <a:latin typeface="Calibri"/>
                        <a:ea typeface="Calibri"/>
                        <a:cs typeface="+mj-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marL="0" marR="0" algn="l" rtl="0">
                        <a:lnSpc>
                          <a:spcPct val="115000"/>
                        </a:lnSpc>
                        <a:spcBef>
                          <a:spcPts val="0"/>
                        </a:spcBef>
                        <a:spcAft>
                          <a:spcPts val="0"/>
                        </a:spcAft>
                      </a:pPr>
                      <a:r>
                        <a:rPr lang="en-US" sz="1800" b="1" i="1" dirty="0">
                          <a:solidFill>
                            <a:schemeClr val="bg1"/>
                          </a:solidFill>
                          <a:effectLst/>
                          <a:latin typeface="Times New Roman"/>
                          <a:ea typeface="TimesNewRomanPSMT"/>
                          <a:cs typeface="+mj-cs"/>
                        </a:rPr>
                        <a:t>M. </a:t>
                      </a:r>
                      <a:r>
                        <a:rPr lang="en-US" sz="1800" b="1" i="1" dirty="0" err="1">
                          <a:solidFill>
                            <a:schemeClr val="bg1"/>
                          </a:solidFill>
                          <a:effectLst/>
                          <a:latin typeface="Times New Roman"/>
                          <a:ea typeface="TimesNewRomanPSMT"/>
                          <a:cs typeface="+mj-cs"/>
                        </a:rPr>
                        <a:t>fastidiosum</a:t>
                      </a:r>
                      <a:endParaRPr lang="en-US" sz="1800" b="1" dirty="0">
                        <a:solidFill>
                          <a:schemeClr val="bg1"/>
                        </a:solidFill>
                        <a:effectLst/>
                        <a:latin typeface="Calibri"/>
                        <a:ea typeface="Calibri"/>
                        <a:cs typeface="+mj-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9"/>
                    </a:solidFill>
                  </a:tcPr>
                </a:tc>
              </a:tr>
              <a:tr h="332740">
                <a:tc>
                  <a:txBody>
                    <a:bodyPr/>
                    <a:lstStyle/>
                    <a:p>
                      <a:pPr marL="0" marR="0" algn="l" rtl="0">
                        <a:lnSpc>
                          <a:spcPct val="115000"/>
                        </a:lnSpc>
                        <a:spcBef>
                          <a:spcPts val="0"/>
                        </a:spcBef>
                        <a:spcAft>
                          <a:spcPts val="0"/>
                        </a:spcAft>
                      </a:pPr>
                      <a:r>
                        <a:rPr lang="en-US" sz="1800" b="1" i="1">
                          <a:solidFill>
                            <a:schemeClr val="bg1"/>
                          </a:solidFill>
                          <a:effectLst/>
                          <a:latin typeface="Times New Roman"/>
                          <a:ea typeface="Calibri"/>
                          <a:cs typeface="+mj-cs"/>
                        </a:rPr>
                        <a:t>M. putrefaciens </a:t>
                      </a:r>
                      <a:endParaRPr lang="en-US" sz="1800" b="1">
                        <a:solidFill>
                          <a:schemeClr val="bg1"/>
                        </a:solidFill>
                        <a:effectLst/>
                        <a:latin typeface="Calibri"/>
                        <a:ea typeface="Calibri"/>
                        <a:cs typeface="+mj-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marL="0" marR="0" algn="l" rtl="0">
                        <a:lnSpc>
                          <a:spcPct val="115000"/>
                        </a:lnSpc>
                        <a:spcBef>
                          <a:spcPts val="0"/>
                        </a:spcBef>
                        <a:spcAft>
                          <a:spcPts val="0"/>
                        </a:spcAft>
                      </a:pPr>
                      <a:r>
                        <a:rPr lang="en-US" sz="1800" b="1" i="1">
                          <a:solidFill>
                            <a:schemeClr val="bg1"/>
                          </a:solidFill>
                          <a:effectLst/>
                          <a:latin typeface="Times New Roman"/>
                          <a:ea typeface="TimesNewRomanPSMT"/>
                          <a:cs typeface="+mj-cs"/>
                        </a:rPr>
                        <a:t>M. cynos</a:t>
                      </a:r>
                      <a:endParaRPr lang="en-US" sz="1800" b="1">
                        <a:solidFill>
                          <a:schemeClr val="bg1"/>
                        </a:solidFill>
                        <a:effectLst/>
                        <a:latin typeface="Calibri"/>
                        <a:ea typeface="Calibri"/>
                        <a:cs typeface="+mj-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marL="0" marR="0" algn="l" rtl="0">
                        <a:lnSpc>
                          <a:spcPct val="115000"/>
                        </a:lnSpc>
                        <a:spcBef>
                          <a:spcPts val="0"/>
                        </a:spcBef>
                        <a:spcAft>
                          <a:spcPts val="0"/>
                        </a:spcAft>
                      </a:pPr>
                      <a:r>
                        <a:rPr lang="en-US" sz="1800" b="1" i="1" dirty="0">
                          <a:solidFill>
                            <a:schemeClr val="bg1"/>
                          </a:solidFill>
                          <a:effectLst/>
                          <a:latin typeface="Times New Roman"/>
                          <a:ea typeface="TimesNewRomanPSMT"/>
                          <a:cs typeface="+mj-cs"/>
                        </a:rPr>
                        <a:t>M. </a:t>
                      </a:r>
                      <a:r>
                        <a:rPr lang="en-US" sz="1800" b="1" i="1" dirty="0" err="1">
                          <a:solidFill>
                            <a:schemeClr val="bg1"/>
                          </a:solidFill>
                          <a:effectLst/>
                          <a:latin typeface="Times New Roman"/>
                          <a:ea typeface="TimesNewRomanPSMT"/>
                          <a:cs typeface="+mj-cs"/>
                        </a:rPr>
                        <a:t>equirhinis</a:t>
                      </a:r>
                      <a:endParaRPr lang="en-US" sz="1800" b="1" dirty="0">
                        <a:solidFill>
                          <a:schemeClr val="bg1"/>
                        </a:solidFill>
                        <a:effectLst/>
                        <a:latin typeface="Calibri"/>
                        <a:ea typeface="Calibri"/>
                        <a:cs typeface="+mj-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9"/>
                    </a:solidFill>
                  </a:tcPr>
                </a:tc>
              </a:tr>
              <a:tr h="332740">
                <a:tc>
                  <a:txBody>
                    <a:bodyPr/>
                    <a:lstStyle/>
                    <a:p>
                      <a:pPr marL="0" marR="0" algn="l" rtl="0">
                        <a:lnSpc>
                          <a:spcPct val="115000"/>
                        </a:lnSpc>
                        <a:spcBef>
                          <a:spcPts val="0"/>
                        </a:spcBef>
                        <a:spcAft>
                          <a:spcPts val="0"/>
                        </a:spcAft>
                      </a:pPr>
                      <a:r>
                        <a:rPr lang="en-US" sz="1800" b="1" i="1">
                          <a:solidFill>
                            <a:schemeClr val="bg1"/>
                          </a:solidFill>
                          <a:effectLst/>
                          <a:latin typeface="Times New Roman"/>
                          <a:ea typeface="Calibri"/>
                          <a:cs typeface="+mj-cs"/>
                        </a:rPr>
                        <a:t>M. ovipneumoniae</a:t>
                      </a:r>
                      <a:r>
                        <a:rPr lang="en-US" sz="1800" b="1">
                          <a:solidFill>
                            <a:schemeClr val="bg1"/>
                          </a:solidFill>
                          <a:effectLst/>
                          <a:latin typeface="Times New Roman"/>
                          <a:ea typeface="Calibri"/>
                          <a:cs typeface="+mj-cs"/>
                        </a:rPr>
                        <a:t>,</a:t>
                      </a:r>
                      <a:endParaRPr lang="en-US" sz="1800" b="1">
                        <a:solidFill>
                          <a:schemeClr val="bg1"/>
                        </a:solidFill>
                        <a:effectLst/>
                        <a:latin typeface="Calibri"/>
                        <a:ea typeface="Calibri"/>
                        <a:cs typeface="+mj-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marL="0" marR="0" algn="l" rtl="0">
                        <a:lnSpc>
                          <a:spcPct val="115000"/>
                        </a:lnSpc>
                        <a:spcBef>
                          <a:spcPts val="0"/>
                        </a:spcBef>
                        <a:spcAft>
                          <a:spcPts val="0"/>
                        </a:spcAft>
                      </a:pPr>
                      <a:r>
                        <a:rPr lang="en-US" sz="1800" b="1" i="1">
                          <a:solidFill>
                            <a:schemeClr val="bg1"/>
                          </a:solidFill>
                          <a:effectLst/>
                          <a:latin typeface="Times New Roman"/>
                          <a:ea typeface="TimesNewRomanPSMT"/>
                          <a:cs typeface="+mj-cs"/>
                        </a:rPr>
                        <a:t>M. maculosum</a:t>
                      </a:r>
                      <a:endParaRPr lang="en-US" sz="1800" b="1">
                        <a:solidFill>
                          <a:schemeClr val="bg1"/>
                        </a:solidFill>
                        <a:effectLst/>
                        <a:latin typeface="Calibri"/>
                        <a:ea typeface="Calibri"/>
                        <a:cs typeface="+mj-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marL="0" marR="0" algn="l" rtl="0">
                        <a:lnSpc>
                          <a:spcPct val="115000"/>
                        </a:lnSpc>
                        <a:spcBef>
                          <a:spcPts val="0"/>
                        </a:spcBef>
                        <a:spcAft>
                          <a:spcPts val="0"/>
                        </a:spcAft>
                      </a:pPr>
                      <a:r>
                        <a:rPr lang="en-US" sz="1800" b="1" i="1" dirty="0">
                          <a:solidFill>
                            <a:schemeClr val="bg1"/>
                          </a:solidFill>
                          <a:effectLst/>
                          <a:latin typeface="Times New Roman"/>
                          <a:ea typeface="TimesNewRomanPSMT"/>
                          <a:cs typeface="+mj-cs"/>
                        </a:rPr>
                        <a:t>M. </a:t>
                      </a:r>
                      <a:r>
                        <a:rPr lang="en-US" sz="1800" b="1" i="1" dirty="0" err="1">
                          <a:solidFill>
                            <a:schemeClr val="bg1"/>
                          </a:solidFill>
                          <a:effectLst/>
                          <a:latin typeface="Times New Roman"/>
                          <a:ea typeface="TimesNewRomanPSMT"/>
                          <a:cs typeface="+mj-cs"/>
                        </a:rPr>
                        <a:t>equigenitalium</a:t>
                      </a:r>
                      <a:endParaRPr lang="en-US" sz="1800" b="1" dirty="0">
                        <a:solidFill>
                          <a:schemeClr val="bg1"/>
                        </a:solidFill>
                        <a:effectLst/>
                        <a:latin typeface="Calibri"/>
                        <a:ea typeface="Calibri"/>
                        <a:cs typeface="+mj-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9"/>
                    </a:solidFill>
                  </a:tcPr>
                </a:tc>
              </a:tr>
              <a:tr h="332740">
                <a:tc>
                  <a:txBody>
                    <a:bodyPr/>
                    <a:lstStyle/>
                    <a:p>
                      <a:pPr marL="0" marR="0" algn="l" rtl="0">
                        <a:lnSpc>
                          <a:spcPct val="115000"/>
                        </a:lnSpc>
                        <a:spcBef>
                          <a:spcPts val="0"/>
                        </a:spcBef>
                        <a:spcAft>
                          <a:spcPts val="0"/>
                        </a:spcAft>
                      </a:pPr>
                      <a:r>
                        <a:rPr lang="en-US" sz="1800" b="1" i="1">
                          <a:solidFill>
                            <a:schemeClr val="bg1"/>
                          </a:solidFill>
                          <a:effectLst/>
                          <a:latin typeface="Times New Roman"/>
                          <a:ea typeface="Calibri"/>
                          <a:cs typeface="+mj-cs"/>
                        </a:rPr>
                        <a:t>M. canis </a:t>
                      </a:r>
                      <a:endParaRPr lang="en-US" sz="1800" b="1">
                        <a:solidFill>
                          <a:schemeClr val="bg1"/>
                        </a:solidFill>
                        <a:effectLst/>
                        <a:latin typeface="Calibri"/>
                        <a:ea typeface="Calibri"/>
                        <a:cs typeface="+mj-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marL="0" marR="0" algn="l" rtl="0">
                        <a:lnSpc>
                          <a:spcPct val="115000"/>
                        </a:lnSpc>
                        <a:spcBef>
                          <a:spcPts val="0"/>
                        </a:spcBef>
                        <a:spcAft>
                          <a:spcPts val="0"/>
                        </a:spcAft>
                      </a:pPr>
                      <a:r>
                        <a:rPr lang="en-US" sz="1800" b="1" i="1">
                          <a:solidFill>
                            <a:schemeClr val="bg1"/>
                          </a:solidFill>
                          <a:effectLst/>
                          <a:latin typeface="Times New Roman"/>
                          <a:ea typeface="TimesNewRomanPSMT"/>
                          <a:cs typeface="+mj-cs"/>
                        </a:rPr>
                        <a:t>M. canis</a:t>
                      </a:r>
                      <a:endParaRPr lang="en-US" sz="1800" b="1">
                        <a:solidFill>
                          <a:schemeClr val="bg1"/>
                        </a:solidFill>
                        <a:effectLst/>
                        <a:latin typeface="Calibri"/>
                        <a:ea typeface="Calibri"/>
                        <a:cs typeface="+mj-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rowSpan="2">
                  <a:txBody>
                    <a:bodyPr/>
                    <a:lstStyle/>
                    <a:p>
                      <a:pPr marL="0" marR="0" algn="l" rtl="0">
                        <a:lnSpc>
                          <a:spcPct val="115000"/>
                        </a:lnSpc>
                        <a:spcBef>
                          <a:spcPts val="0"/>
                        </a:spcBef>
                        <a:spcAft>
                          <a:spcPts val="0"/>
                        </a:spcAft>
                      </a:pPr>
                      <a:r>
                        <a:rPr lang="en-US" sz="1800" b="1" i="1" dirty="0">
                          <a:solidFill>
                            <a:schemeClr val="bg1"/>
                          </a:solidFill>
                          <a:effectLst/>
                          <a:latin typeface="Times New Roman"/>
                          <a:ea typeface="TimesNewRomanPSMT"/>
                          <a:cs typeface="+mj-cs"/>
                        </a:rPr>
                        <a:t> </a:t>
                      </a:r>
                      <a:endParaRPr lang="en-US" sz="1800" b="1" dirty="0">
                        <a:solidFill>
                          <a:schemeClr val="bg1"/>
                        </a:solidFill>
                        <a:effectLst/>
                        <a:latin typeface="Calibri"/>
                        <a:ea typeface="Calibri"/>
                        <a:cs typeface="+mj-cs"/>
                      </a:endParaRPr>
                    </a:p>
                    <a:p>
                      <a:pPr marL="0" marR="0" algn="l" rtl="0">
                        <a:lnSpc>
                          <a:spcPct val="115000"/>
                        </a:lnSpc>
                        <a:spcBef>
                          <a:spcPts val="0"/>
                        </a:spcBef>
                        <a:spcAft>
                          <a:spcPts val="0"/>
                        </a:spcAft>
                      </a:pPr>
                      <a:r>
                        <a:rPr lang="en-US" sz="1800" b="1" i="1" dirty="0">
                          <a:solidFill>
                            <a:schemeClr val="bg1"/>
                          </a:solidFill>
                          <a:effectLst/>
                          <a:latin typeface="Times New Roman"/>
                          <a:ea typeface="TimesNewRomanPSMT"/>
                          <a:cs typeface="+mj-cs"/>
                        </a:rPr>
                        <a:t>M. </a:t>
                      </a:r>
                      <a:r>
                        <a:rPr lang="en-US" sz="1800" b="1" i="1" dirty="0" err="1">
                          <a:solidFill>
                            <a:schemeClr val="bg1"/>
                          </a:solidFill>
                          <a:effectLst/>
                          <a:latin typeface="Times New Roman"/>
                          <a:ea typeface="TimesNewRomanPSMT"/>
                          <a:cs typeface="+mj-cs"/>
                        </a:rPr>
                        <a:t>felis</a:t>
                      </a:r>
                      <a:endParaRPr lang="en-US" sz="1800" b="1" dirty="0">
                        <a:solidFill>
                          <a:schemeClr val="bg1"/>
                        </a:solidFill>
                        <a:effectLst/>
                        <a:latin typeface="Calibri"/>
                        <a:ea typeface="Calibri"/>
                        <a:cs typeface="+mj-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9"/>
                    </a:solidFill>
                  </a:tcPr>
                </a:tc>
              </a:tr>
              <a:tr h="332740">
                <a:tc>
                  <a:txBody>
                    <a:bodyPr/>
                    <a:lstStyle/>
                    <a:p>
                      <a:pPr marL="0" marR="0" algn="l" rtl="0">
                        <a:lnSpc>
                          <a:spcPct val="115000"/>
                        </a:lnSpc>
                        <a:spcBef>
                          <a:spcPts val="0"/>
                        </a:spcBef>
                        <a:spcAft>
                          <a:spcPts val="0"/>
                        </a:spcAft>
                      </a:pPr>
                      <a:r>
                        <a:rPr lang="en-US" sz="1800" b="1" i="1">
                          <a:solidFill>
                            <a:schemeClr val="bg1"/>
                          </a:solidFill>
                          <a:effectLst/>
                          <a:latin typeface="Times New Roman"/>
                          <a:ea typeface="Calibri"/>
                          <a:cs typeface="+mj-cs"/>
                        </a:rPr>
                        <a:t>Ureaplasma </a:t>
                      </a:r>
                      <a:r>
                        <a:rPr lang="en-US" sz="1800" b="1">
                          <a:solidFill>
                            <a:schemeClr val="bg1"/>
                          </a:solidFill>
                          <a:effectLst/>
                          <a:latin typeface="Times New Roman"/>
                          <a:ea typeface="Calibri"/>
                          <a:cs typeface="+mj-cs"/>
                        </a:rPr>
                        <a:t>spp </a:t>
                      </a:r>
                      <a:endParaRPr lang="en-US" sz="1800" b="1">
                        <a:solidFill>
                          <a:schemeClr val="bg1"/>
                        </a:solidFill>
                        <a:effectLst/>
                        <a:latin typeface="Calibri"/>
                        <a:ea typeface="Calibri"/>
                        <a:cs typeface="+mj-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BB59"/>
                    </a:solidFill>
                  </a:tcPr>
                </a:tc>
                <a:tc>
                  <a:txBody>
                    <a:bodyPr/>
                    <a:lstStyle/>
                    <a:p>
                      <a:pPr marL="0" marR="0" algn="l" rtl="0">
                        <a:lnSpc>
                          <a:spcPct val="115000"/>
                        </a:lnSpc>
                        <a:spcBef>
                          <a:spcPts val="0"/>
                        </a:spcBef>
                        <a:spcAft>
                          <a:spcPts val="0"/>
                        </a:spcAft>
                      </a:pPr>
                      <a:r>
                        <a:rPr lang="en-US" sz="1800" b="1" i="1" dirty="0">
                          <a:solidFill>
                            <a:schemeClr val="bg1"/>
                          </a:solidFill>
                          <a:effectLst/>
                          <a:latin typeface="Times New Roman"/>
                          <a:ea typeface="TimesNewRomanPSMT"/>
                          <a:cs typeface="+mj-cs"/>
                        </a:rPr>
                        <a:t>M. </a:t>
                      </a:r>
                      <a:r>
                        <a:rPr lang="en-US" sz="1800" b="1" i="1" dirty="0" err="1">
                          <a:solidFill>
                            <a:schemeClr val="bg1"/>
                          </a:solidFill>
                          <a:effectLst/>
                          <a:latin typeface="Times New Roman"/>
                          <a:ea typeface="TimesNewRomanPSMT"/>
                          <a:cs typeface="+mj-cs"/>
                        </a:rPr>
                        <a:t>edwardii</a:t>
                      </a:r>
                      <a:endParaRPr lang="en-US" sz="1800" b="1" dirty="0">
                        <a:solidFill>
                          <a:schemeClr val="bg1"/>
                        </a:solidFill>
                        <a:effectLst/>
                        <a:latin typeface="Calibri"/>
                        <a:ea typeface="Calibri"/>
                        <a:cs typeface="+mj-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vMerge="1">
                  <a:txBody>
                    <a:bodyPr/>
                    <a:lstStyle/>
                    <a:p>
                      <a:pPr rtl="1"/>
                      <a:endParaRPr lang="ar-SA"/>
                    </a:p>
                  </a:txBody>
                  <a:tcPr/>
                </a:tc>
              </a:tr>
            </a:tbl>
          </a:graphicData>
        </a:graphic>
      </p:graphicFrame>
    </p:spTree>
    <p:extLst>
      <p:ext uri="{BB962C8B-B14F-4D97-AF65-F5344CB8AC3E}">
        <p14:creationId xmlns:p14="http://schemas.microsoft.com/office/powerpoint/2010/main" val="2250364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0" fill="hold"/>
                                        <p:tgtEl>
                                          <p:spTgt spid="2"/>
                                        </p:tgtEl>
                                        <p:attrNameLst>
                                          <p:attrName>ppt_x</p:attrName>
                                        </p:attrNameLst>
                                      </p:cBhvr>
                                      <p:tavLst>
                                        <p:tav tm="0">
                                          <p:val>
                                            <p:strVal val="#ppt_x"/>
                                          </p:val>
                                        </p:tav>
                                        <p:tav tm="100000">
                                          <p:val>
                                            <p:strVal val="#ppt_x"/>
                                          </p:val>
                                        </p:tav>
                                      </p:tavLst>
                                    </p:anim>
                                    <p:anim calcmode="lin" valueType="num">
                                      <p:cBhvr additive="base">
                                        <p:cTn id="8" dur="3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3000" fill="hold"/>
                                        <p:tgtEl>
                                          <p:spTgt spid="6"/>
                                        </p:tgtEl>
                                        <p:attrNameLst>
                                          <p:attrName>ppt_x</p:attrName>
                                        </p:attrNameLst>
                                      </p:cBhvr>
                                      <p:tavLst>
                                        <p:tav tm="0">
                                          <p:val>
                                            <p:strVal val="#ppt_x"/>
                                          </p:val>
                                        </p:tav>
                                        <p:tav tm="100000">
                                          <p:val>
                                            <p:strVal val="#ppt_x"/>
                                          </p:val>
                                        </p:tav>
                                      </p:tavLst>
                                    </p:anim>
                                    <p:anim calcmode="lin" valueType="num">
                                      <p:cBhvr additive="base">
                                        <p:cTn id="12" dur="3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228600"/>
            <a:ext cx="9144000" cy="6629400"/>
          </a:xfrm>
        </p:spPr>
        <p:txBody>
          <a:bodyPr>
            <a:noAutofit/>
          </a:bodyPr>
          <a:lstStyle/>
          <a:p>
            <a:pPr algn="just" rtl="0"/>
            <a:r>
              <a:rPr lang="en-US" sz="2800" dirty="0">
                <a:solidFill>
                  <a:srgbClr val="FFFF00"/>
                </a:solidFill>
              </a:rPr>
              <a:t>Bovine pleuropneumonia</a:t>
            </a:r>
            <a:r>
              <a:rPr lang="en-US" sz="2800" dirty="0"/>
              <a:t> is a contagious, </a:t>
            </a:r>
            <a:r>
              <a:rPr lang="en-US" sz="2800" dirty="0" smtClean="0"/>
              <a:t>occasionally lethal </a:t>
            </a:r>
            <a:r>
              <a:rPr lang="en-US" sz="2800" dirty="0"/>
              <a:t>disease of cattle associated with pneumonia and </a:t>
            </a:r>
            <a:r>
              <a:rPr lang="en-US" sz="2800" dirty="0" smtClean="0"/>
              <a:t>pleural effusion</a:t>
            </a:r>
            <a:r>
              <a:rPr lang="en-US" sz="2800" dirty="0"/>
              <a:t>. The disease probably has an airborne </a:t>
            </a:r>
            <a:r>
              <a:rPr lang="en-US" sz="2800" dirty="0" smtClean="0"/>
              <a:t>spread. Mycoplasmas </a:t>
            </a:r>
            <a:r>
              <a:rPr lang="en-US" sz="2800" dirty="0"/>
              <a:t>are found in inflammatory </a:t>
            </a:r>
            <a:r>
              <a:rPr lang="en-US" sz="2800" dirty="0" smtClean="0"/>
              <a:t>exudates. </a:t>
            </a:r>
            <a:br>
              <a:rPr lang="en-US" sz="2800" dirty="0" smtClean="0"/>
            </a:br>
            <a:r>
              <a:rPr lang="en-US" sz="2800" dirty="0" err="1" smtClean="0">
                <a:solidFill>
                  <a:srgbClr val="FFFF00"/>
                </a:solidFill>
              </a:rPr>
              <a:t>Agalactia</a:t>
            </a:r>
            <a:r>
              <a:rPr lang="en-US" sz="2800" dirty="0" smtClean="0">
                <a:solidFill>
                  <a:srgbClr val="FFFF00"/>
                </a:solidFill>
              </a:rPr>
              <a:t> </a:t>
            </a:r>
            <a:r>
              <a:rPr lang="en-US" sz="2800" dirty="0">
                <a:solidFill>
                  <a:srgbClr val="FFFF00"/>
                </a:solidFill>
              </a:rPr>
              <a:t>of sheep and goats</a:t>
            </a:r>
            <a:r>
              <a:rPr lang="en-US" sz="2800" dirty="0"/>
              <a:t> in the Mediterranean </a:t>
            </a:r>
            <a:r>
              <a:rPr lang="en-US" sz="2800" dirty="0" smtClean="0"/>
              <a:t>area is </a:t>
            </a:r>
            <a:r>
              <a:rPr lang="en-US" sz="2800" dirty="0"/>
              <a:t>a generalized infection with local lesions in the skin, </a:t>
            </a:r>
            <a:r>
              <a:rPr lang="en-US" sz="2800" dirty="0" smtClean="0"/>
              <a:t>eyes, joints,; </a:t>
            </a:r>
            <a:r>
              <a:rPr lang="en-US" sz="2800" dirty="0"/>
              <a:t>it leads to atrophy of lactating</a:t>
            </a:r>
            <a:br>
              <a:rPr lang="en-US" sz="2800" dirty="0"/>
            </a:br>
            <a:r>
              <a:rPr lang="en-US" sz="2800" dirty="0"/>
              <a:t>glands in females. Mycoplasmas are present in blood early</a:t>
            </a:r>
            <a:br>
              <a:rPr lang="en-US" sz="2800" dirty="0"/>
            </a:br>
            <a:r>
              <a:rPr lang="en-US" sz="2800" dirty="0"/>
              <a:t>and in milk and exudates </a:t>
            </a:r>
            <a:r>
              <a:rPr lang="en-US" sz="2800" dirty="0" smtClean="0"/>
              <a:t>later. </a:t>
            </a:r>
            <a:r>
              <a:rPr lang="en-US" sz="2800" dirty="0" smtClean="0">
                <a:solidFill>
                  <a:srgbClr val="FFFF00"/>
                </a:solidFill>
              </a:rPr>
              <a:t>In poultry</a:t>
            </a:r>
            <a:r>
              <a:rPr lang="en-US" sz="2800" dirty="0" smtClean="0"/>
              <a:t>, </a:t>
            </a:r>
            <a:r>
              <a:rPr lang="en-US" sz="2800" dirty="0"/>
              <a:t>several economically important </a:t>
            </a:r>
            <a:r>
              <a:rPr lang="en-US" sz="2800" dirty="0" smtClean="0"/>
              <a:t>respiratory diseases </a:t>
            </a:r>
            <a:r>
              <a:rPr lang="en-US" sz="2800" dirty="0"/>
              <a:t>are caused by mycoplasmas. The organisms </a:t>
            </a:r>
            <a:r>
              <a:rPr lang="en-US" sz="2800" dirty="0" smtClean="0"/>
              <a:t>can be </a:t>
            </a:r>
            <a:r>
              <a:rPr lang="en-US" sz="2800" dirty="0"/>
              <a:t>transmitted from hen to egg to chick. Swine, dogs, </a:t>
            </a:r>
            <a:r>
              <a:rPr lang="en-US" sz="2800" dirty="0" smtClean="0"/>
              <a:t>rats, mice</a:t>
            </a:r>
            <a:r>
              <a:rPr lang="en-US" sz="2800" dirty="0"/>
              <a:t>, and other species harbor mycoplasmas that can </a:t>
            </a:r>
            <a:r>
              <a:rPr lang="en-US" sz="2800" dirty="0" smtClean="0"/>
              <a:t>produce infection</a:t>
            </a:r>
            <a:r>
              <a:rPr lang="en-US" sz="2800" dirty="0"/>
              <a:t>, particularly </a:t>
            </a:r>
            <a:r>
              <a:rPr lang="en-US" sz="2800" dirty="0" err="1"/>
              <a:t>involvinudder</a:t>
            </a:r>
            <a:r>
              <a:rPr lang="en-US" sz="2800" dirty="0"/>
              <a:t>, and </a:t>
            </a:r>
            <a:r>
              <a:rPr lang="en-US" sz="2800" dirty="0" err="1"/>
              <a:t>scrotumg</a:t>
            </a:r>
            <a:r>
              <a:rPr lang="en-US" sz="2800" dirty="0"/>
              <a:t> the pleura, </a:t>
            </a:r>
            <a:r>
              <a:rPr lang="en-US" sz="2800" dirty="0" smtClean="0"/>
              <a:t>peritoneum, joints</a:t>
            </a:r>
            <a:r>
              <a:rPr lang="en-US" sz="2800" dirty="0"/>
              <a:t>, respiratory tract, and eye. In mice, a </a:t>
            </a:r>
            <a:r>
              <a:rPr lang="en-US" sz="2800" i="1" dirty="0"/>
              <a:t>Mycoplasma </a:t>
            </a:r>
            <a:r>
              <a:rPr lang="en-US" sz="2800" dirty="0" smtClean="0"/>
              <a:t>species of </a:t>
            </a:r>
            <a:r>
              <a:rPr lang="en-US" sz="2800" dirty="0"/>
              <a:t>spiral shape (</a:t>
            </a:r>
            <a:r>
              <a:rPr lang="en-US" sz="2800" dirty="0" err="1"/>
              <a:t>spiroplasma</a:t>
            </a:r>
            <a:r>
              <a:rPr lang="en-US" sz="2800" dirty="0"/>
              <a:t>) can induce cataracts.</a:t>
            </a:r>
            <a:br>
              <a:rPr lang="en-US" sz="2800" dirty="0"/>
            </a:br>
            <a:endParaRPr lang="ar-SA" sz="2800" dirty="0"/>
          </a:p>
        </p:txBody>
      </p:sp>
    </p:spTree>
    <p:extLst>
      <p:ext uri="{BB962C8B-B14F-4D97-AF65-F5344CB8AC3E}">
        <p14:creationId xmlns:p14="http://schemas.microsoft.com/office/powerpoint/2010/main" val="2559829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3000"/>
                                        <p:tgtEl>
                                          <p:spTgt spid="2"/>
                                        </p:tgtEl>
                                      </p:cBhvr>
                                    </p:animEffect>
                                    <p:anim calcmode="lin" valueType="num">
                                      <p:cBhvr>
                                        <p:cTn id="8" dur="3000" fill="hold"/>
                                        <p:tgtEl>
                                          <p:spTgt spid="2"/>
                                        </p:tgtEl>
                                        <p:attrNameLst>
                                          <p:attrName>ppt_x</p:attrName>
                                        </p:attrNameLst>
                                      </p:cBhvr>
                                      <p:tavLst>
                                        <p:tav tm="0">
                                          <p:val>
                                            <p:strVal val="#ppt_x"/>
                                          </p:val>
                                        </p:tav>
                                        <p:tav tm="100000">
                                          <p:val>
                                            <p:strVal val="#ppt_x"/>
                                          </p:val>
                                        </p:tav>
                                      </p:tavLst>
                                    </p:anim>
                                    <p:anim calcmode="lin" valueType="num">
                                      <p:cBhvr>
                                        <p:cTn id="9" dur="3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2400" y="274638"/>
            <a:ext cx="8458200" cy="6202362"/>
          </a:xfrm>
        </p:spPr>
        <p:txBody>
          <a:bodyPr>
            <a:normAutofit/>
          </a:bodyPr>
          <a:lstStyle/>
          <a:p>
            <a:pPr algn="l"/>
            <a:r>
              <a:rPr lang="en-US" sz="3600" b="1" dirty="0"/>
              <a:t>Diagnostic Laboratory Tests</a:t>
            </a:r>
            <a:br>
              <a:rPr lang="en-US" sz="3600" b="1" dirty="0"/>
            </a:br>
            <a:r>
              <a:rPr lang="en-US" sz="3600" b="1" dirty="0" smtClean="0"/>
              <a:t/>
            </a:r>
            <a:br>
              <a:rPr lang="en-US" sz="3600" b="1" dirty="0" smtClean="0"/>
            </a:br>
            <a:r>
              <a:rPr lang="en-US" sz="3600" b="1" dirty="0" smtClean="0"/>
              <a:t>A</a:t>
            </a:r>
            <a:r>
              <a:rPr lang="en-US" sz="3600" b="1" dirty="0"/>
              <a:t>. Specimens</a:t>
            </a:r>
            <a:br>
              <a:rPr lang="en-US" sz="3600" b="1" dirty="0"/>
            </a:br>
            <a:r>
              <a:rPr lang="en-US" sz="3600" dirty="0" err="1"/>
              <a:t>Specimens</a:t>
            </a:r>
            <a:r>
              <a:rPr lang="en-US" sz="3600" dirty="0"/>
              <a:t> consist of throat swabs; sputum; </a:t>
            </a:r>
            <a:r>
              <a:rPr lang="en-US" sz="3600" dirty="0" smtClean="0"/>
              <a:t>inflammatory exudates</a:t>
            </a:r>
            <a:r>
              <a:rPr lang="en-US" sz="3600" dirty="0"/>
              <a:t>; and respiratory, urethral, or genital secretions</a:t>
            </a:r>
            <a:r>
              <a:rPr lang="en-US" sz="3600" dirty="0" smtClean="0"/>
              <a:t>.</a:t>
            </a:r>
            <a:br>
              <a:rPr lang="en-US" sz="3600" dirty="0" smtClean="0"/>
            </a:br>
            <a:r>
              <a:rPr lang="en-US" sz="3600" b="1" dirty="0"/>
              <a:t>B. Microscopic Examination</a:t>
            </a:r>
            <a:br>
              <a:rPr lang="en-US" sz="3600" b="1" dirty="0"/>
            </a:br>
            <a:r>
              <a:rPr lang="en-US" sz="3600" dirty="0"/>
              <a:t>Direct examination of a specimen for mycoplasmas is useless.</a:t>
            </a:r>
            <a:br>
              <a:rPr lang="en-US" sz="3600" dirty="0"/>
            </a:br>
            <a:r>
              <a:rPr lang="en-US" sz="3600" dirty="0"/>
              <a:t>Cultures are examined as described earlier.</a:t>
            </a:r>
            <a:endParaRPr lang="ar-SA" sz="3600" dirty="0"/>
          </a:p>
        </p:txBody>
      </p:sp>
    </p:spTree>
    <p:extLst>
      <p:ext uri="{BB962C8B-B14F-4D97-AF65-F5344CB8AC3E}">
        <p14:creationId xmlns:p14="http://schemas.microsoft.com/office/powerpoint/2010/main" val="1224076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3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54762"/>
          </a:xfrm>
        </p:spPr>
        <p:txBody>
          <a:bodyPr>
            <a:noAutofit/>
          </a:bodyPr>
          <a:lstStyle/>
          <a:p>
            <a:pPr algn="l"/>
            <a:r>
              <a:rPr lang="en-US" sz="3200" b="1" dirty="0"/>
              <a:t>C. Cultures</a:t>
            </a:r>
            <a:br>
              <a:rPr lang="en-US" sz="3200" b="1" dirty="0"/>
            </a:br>
            <a:r>
              <a:rPr lang="en-US" sz="3200" b="1" dirty="0" smtClean="0"/>
              <a:t/>
            </a:r>
            <a:br>
              <a:rPr lang="en-US" sz="3200" b="1" dirty="0" smtClean="0"/>
            </a:br>
            <a:r>
              <a:rPr lang="en-US" sz="3200" dirty="0" smtClean="0"/>
              <a:t>The </a:t>
            </a:r>
            <a:r>
              <a:rPr lang="en-US" sz="3200" dirty="0"/>
              <a:t>material is inoculated into broth and onto </a:t>
            </a:r>
            <a:r>
              <a:rPr lang="en-US" sz="3200" dirty="0">
                <a:solidFill>
                  <a:srgbClr val="FFFF00"/>
                </a:solidFill>
              </a:rPr>
              <a:t>special </a:t>
            </a:r>
            <a:r>
              <a:rPr lang="en-US" sz="3200" dirty="0" smtClean="0">
                <a:solidFill>
                  <a:srgbClr val="FFFF00"/>
                </a:solidFill>
              </a:rPr>
              <a:t>solid media </a:t>
            </a:r>
            <a:r>
              <a:rPr lang="en-US" sz="3200" dirty="0"/>
              <a:t>depending on the organism sought. Agar media </a:t>
            </a:r>
            <a:r>
              <a:rPr lang="en-US" sz="3200" dirty="0" smtClean="0"/>
              <a:t>is best </a:t>
            </a:r>
            <a:r>
              <a:rPr lang="en-US" sz="3200" dirty="0"/>
              <a:t>incubated at </a:t>
            </a:r>
            <a:r>
              <a:rPr lang="en-US" sz="3200" dirty="0">
                <a:solidFill>
                  <a:srgbClr val="FFFF00"/>
                </a:solidFill>
              </a:rPr>
              <a:t>37°C with 5–10% CO2</a:t>
            </a:r>
            <a:r>
              <a:rPr lang="en-US" sz="3200" dirty="0"/>
              <a:t> (under </a:t>
            </a:r>
            <a:r>
              <a:rPr lang="en-US" sz="3200" dirty="0" smtClean="0"/>
              <a:t>microaerophilic or </a:t>
            </a:r>
            <a:r>
              <a:rPr lang="en-US" sz="3200" dirty="0"/>
              <a:t>even anaerobic conditions). </a:t>
            </a:r>
            <a:r>
              <a:rPr lang="en-US" sz="3200" dirty="0" smtClean="0"/>
              <a:t>Broths require </a:t>
            </a:r>
            <a:r>
              <a:rPr lang="en-US" sz="3200" dirty="0"/>
              <a:t>incubation at 37°C under atmospheric (aerobic) </a:t>
            </a:r>
            <a:r>
              <a:rPr lang="en-US" sz="3200" dirty="0" smtClean="0"/>
              <a:t>conditions. The </a:t>
            </a:r>
            <a:r>
              <a:rPr lang="en-US" sz="3200" dirty="0"/>
              <a:t>duration of incubation varies from </a:t>
            </a:r>
            <a:r>
              <a:rPr lang="en-US" sz="3200" dirty="0">
                <a:solidFill>
                  <a:srgbClr val="FFFF00"/>
                </a:solidFill>
              </a:rPr>
              <a:t>2 to 4 </a:t>
            </a:r>
            <a:r>
              <a:rPr lang="en-US" sz="3200" dirty="0" smtClean="0">
                <a:solidFill>
                  <a:srgbClr val="FFFF00"/>
                </a:solidFill>
              </a:rPr>
              <a:t>days</a:t>
            </a:r>
            <a:r>
              <a:rPr lang="en-US" sz="3200" dirty="0" smtClean="0"/>
              <a:t> for organisms such as </a:t>
            </a:r>
            <a:r>
              <a:rPr lang="en-US" sz="3200" i="1" dirty="0" smtClean="0"/>
              <a:t>M </a:t>
            </a:r>
            <a:r>
              <a:rPr lang="en-US" sz="3200" i="1" dirty="0" err="1" smtClean="0"/>
              <a:t>hominis</a:t>
            </a:r>
            <a:r>
              <a:rPr lang="en-US" sz="3200" i="1" dirty="0" smtClean="0"/>
              <a:t> </a:t>
            </a:r>
            <a:r>
              <a:rPr lang="en-US" sz="3200" dirty="0" smtClean="0"/>
              <a:t>and </a:t>
            </a:r>
            <a:r>
              <a:rPr lang="en-US" sz="3200" i="1" dirty="0"/>
              <a:t>U </a:t>
            </a:r>
            <a:r>
              <a:rPr lang="en-US" sz="3200" i="1" dirty="0" err="1"/>
              <a:t>urealyticum</a:t>
            </a:r>
            <a:r>
              <a:rPr lang="en-US" sz="3200" i="1" dirty="0"/>
              <a:t> </a:t>
            </a:r>
            <a:r>
              <a:rPr lang="en-US" sz="3200" dirty="0"/>
              <a:t>to up </a:t>
            </a:r>
            <a:r>
              <a:rPr lang="en-US" sz="3200" dirty="0" smtClean="0"/>
              <a:t>to </a:t>
            </a:r>
            <a:r>
              <a:rPr lang="en-US" sz="3200" dirty="0" smtClean="0">
                <a:solidFill>
                  <a:srgbClr val="FFFF00"/>
                </a:solidFill>
              </a:rPr>
              <a:t>4 </a:t>
            </a:r>
            <a:r>
              <a:rPr lang="en-US" sz="3200" dirty="0">
                <a:solidFill>
                  <a:srgbClr val="FFFF00"/>
                </a:solidFill>
              </a:rPr>
              <a:t>weeks </a:t>
            </a:r>
            <a:r>
              <a:rPr lang="en-US" sz="3200" dirty="0"/>
              <a:t>for </a:t>
            </a:r>
            <a:r>
              <a:rPr lang="en-US" sz="3200" i="1" dirty="0"/>
              <a:t>M pneumoniae</a:t>
            </a:r>
            <a:r>
              <a:rPr lang="en-US" sz="3200" dirty="0"/>
              <a:t>.</a:t>
            </a:r>
            <a:endParaRPr lang="ar-SA" sz="3200" dirty="0"/>
          </a:p>
        </p:txBody>
      </p:sp>
    </p:spTree>
    <p:extLst>
      <p:ext uri="{BB962C8B-B14F-4D97-AF65-F5344CB8AC3E}">
        <p14:creationId xmlns:p14="http://schemas.microsoft.com/office/powerpoint/2010/main" val="268586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870">
                                          <p:stCondLst>
                                            <p:cond delay="0"/>
                                          </p:stCondLst>
                                        </p:cTn>
                                        <p:tgtEl>
                                          <p:spTgt spid="2"/>
                                        </p:tgtEl>
                                      </p:cBhvr>
                                    </p:animEffect>
                                    <p:anim calcmode="lin" valueType="num">
                                      <p:cBhvr>
                                        <p:cTn id="8" dur="2733"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996"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996" tmFilter="0, 0; 0.125,0.2665; 0.25,0.4; 0.375,0.465; 0.5,0.5;  0.625,0.535; 0.75,0.6; 0.875,0.7335; 1,1">
                                          <p:stCondLst>
                                            <p:cond delay="996"/>
                                          </p:stCondLst>
                                        </p:cTn>
                                        <p:tgtEl>
                                          <p:spTgt spid="2"/>
                                        </p:tgtEl>
                                        <p:attrNameLst>
                                          <p:attrName>ppt_y</p:attrName>
                                        </p:attrNameLst>
                                      </p:cBhvr>
                                      <p:tavLst>
                                        <p:tav tm="0" fmla="#ppt_y-sin(pi*$)/9">
                                          <p:val>
                                            <p:fltVal val="0"/>
                                          </p:val>
                                        </p:tav>
                                        <p:tav tm="100000">
                                          <p:val>
                                            <p:fltVal val="1"/>
                                          </p:val>
                                        </p:tav>
                                      </p:tavLst>
                                    </p:anim>
                                    <p:anim calcmode="lin" valueType="num">
                                      <p:cBhvr>
                                        <p:cTn id="11" dur="498" tmFilter="0, 0; 0.125,0.2665; 0.25,0.4; 0.375,0.465; 0.5,0.5;  0.625,0.535; 0.75,0.6; 0.875,0.7335; 1,1">
                                          <p:stCondLst>
                                            <p:cond delay="1986"/>
                                          </p:stCondLst>
                                        </p:cTn>
                                        <p:tgtEl>
                                          <p:spTgt spid="2"/>
                                        </p:tgtEl>
                                        <p:attrNameLst>
                                          <p:attrName>ppt_y</p:attrName>
                                        </p:attrNameLst>
                                      </p:cBhvr>
                                      <p:tavLst>
                                        <p:tav tm="0" fmla="#ppt_y-sin(pi*$)/27">
                                          <p:val>
                                            <p:fltVal val="0"/>
                                          </p:val>
                                        </p:tav>
                                        <p:tav tm="100000">
                                          <p:val>
                                            <p:fltVal val="1"/>
                                          </p:val>
                                        </p:tav>
                                      </p:tavLst>
                                    </p:anim>
                                    <p:anim calcmode="lin" valueType="num">
                                      <p:cBhvr>
                                        <p:cTn id="12" dur="246" tmFilter="0, 0; 0.125,0.2665; 0.25,0.4; 0.375,0.465; 0.5,0.5;  0.625,0.535; 0.75,0.6; 0.875,0.7335; 1,1">
                                          <p:stCondLst>
                                            <p:cond delay="2484"/>
                                          </p:stCondLst>
                                        </p:cTn>
                                        <p:tgtEl>
                                          <p:spTgt spid="2"/>
                                        </p:tgtEl>
                                        <p:attrNameLst>
                                          <p:attrName>ppt_y</p:attrName>
                                        </p:attrNameLst>
                                      </p:cBhvr>
                                      <p:tavLst>
                                        <p:tav tm="0" fmla="#ppt_y-sin(pi*$)/81">
                                          <p:val>
                                            <p:fltVal val="0"/>
                                          </p:val>
                                        </p:tav>
                                        <p:tav tm="100000">
                                          <p:val>
                                            <p:fltVal val="1"/>
                                          </p:val>
                                        </p:tav>
                                      </p:tavLst>
                                    </p:anim>
                                    <p:animScale>
                                      <p:cBhvr>
                                        <p:cTn id="13" dur="39">
                                          <p:stCondLst>
                                            <p:cond delay="975"/>
                                          </p:stCondLst>
                                        </p:cTn>
                                        <p:tgtEl>
                                          <p:spTgt spid="2"/>
                                        </p:tgtEl>
                                      </p:cBhvr>
                                      <p:to x="100000" y="60000"/>
                                    </p:animScale>
                                    <p:animScale>
                                      <p:cBhvr>
                                        <p:cTn id="14" dur="249" decel="50000">
                                          <p:stCondLst>
                                            <p:cond delay="1014"/>
                                          </p:stCondLst>
                                        </p:cTn>
                                        <p:tgtEl>
                                          <p:spTgt spid="2"/>
                                        </p:tgtEl>
                                      </p:cBhvr>
                                      <p:to x="100000" y="100000"/>
                                    </p:animScale>
                                    <p:animScale>
                                      <p:cBhvr>
                                        <p:cTn id="15" dur="39">
                                          <p:stCondLst>
                                            <p:cond delay="1968"/>
                                          </p:stCondLst>
                                        </p:cTn>
                                        <p:tgtEl>
                                          <p:spTgt spid="2"/>
                                        </p:tgtEl>
                                      </p:cBhvr>
                                      <p:to x="100000" y="80000"/>
                                    </p:animScale>
                                    <p:animScale>
                                      <p:cBhvr>
                                        <p:cTn id="16" dur="249" decel="50000">
                                          <p:stCondLst>
                                            <p:cond delay="2007"/>
                                          </p:stCondLst>
                                        </p:cTn>
                                        <p:tgtEl>
                                          <p:spTgt spid="2"/>
                                        </p:tgtEl>
                                      </p:cBhvr>
                                      <p:to x="100000" y="100000"/>
                                    </p:animScale>
                                    <p:animScale>
                                      <p:cBhvr>
                                        <p:cTn id="17" dur="39">
                                          <p:stCondLst>
                                            <p:cond delay="2463"/>
                                          </p:stCondLst>
                                        </p:cTn>
                                        <p:tgtEl>
                                          <p:spTgt spid="2"/>
                                        </p:tgtEl>
                                      </p:cBhvr>
                                      <p:to x="100000" y="90000"/>
                                    </p:animScale>
                                    <p:animScale>
                                      <p:cBhvr>
                                        <p:cTn id="18" dur="249" decel="50000">
                                          <p:stCondLst>
                                            <p:cond delay="2502"/>
                                          </p:stCondLst>
                                        </p:cTn>
                                        <p:tgtEl>
                                          <p:spTgt spid="2"/>
                                        </p:tgtEl>
                                      </p:cBhvr>
                                      <p:to x="100000" y="100000"/>
                                    </p:animScale>
                                    <p:animScale>
                                      <p:cBhvr>
                                        <p:cTn id="19" dur="39">
                                          <p:stCondLst>
                                            <p:cond delay="2712"/>
                                          </p:stCondLst>
                                        </p:cTn>
                                        <p:tgtEl>
                                          <p:spTgt spid="2"/>
                                        </p:tgtEl>
                                      </p:cBhvr>
                                      <p:to x="100000" y="95000"/>
                                    </p:animScale>
                                    <p:animScale>
                                      <p:cBhvr>
                                        <p:cTn id="20" dur="249" decel="50000">
                                          <p:stCondLst>
                                            <p:cond delay="2751"/>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200" y="274638"/>
            <a:ext cx="8915400" cy="6583362"/>
          </a:xfrm>
        </p:spPr>
        <p:txBody>
          <a:bodyPr>
            <a:normAutofit fontScale="90000"/>
          </a:bodyPr>
          <a:lstStyle/>
          <a:p>
            <a:pPr algn="l"/>
            <a:r>
              <a:rPr lang="en-US" sz="4000" dirty="0" smtClean="0"/>
              <a:t/>
            </a:r>
            <a:br>
              <a:rPr lang="en-US" sz="4000" dirty="0" smtClean="0"/>
            </a:br>
            <a:r>
              <a:rPr lang="en-US" sz="4000" dirty="0" smtClean="0"/>
              <a:t>Transfers </a:t>
            </a:r>
            <a:r>
              <a:rPr lang="en-US" sz="4000" dirty="0"/>
              <a:t>of media may be necessary </a:t>
            </a:r>
            <a:r>
              <a:rPr lang="en-US" sz="4000" dirty="0" smtClean="0"/>
              <a:t>before growth </a:t>
            </a:r>
            <a:r>
              <a:rPr lang="en-US" sz="4000" dirty="0"/>
              <a:t>appears that is suitable for microscopic </a:t>
            </a:r>
            <a:r>
              <a:rPr lang="en-US" sz="4000" dirty="0" smtClean="0"/>
              <a:t>examination by </a:t>
            </a:r>
            <a:r>
              <a:rPr lang="en-US" sz="4000" dirty="0"/>
              <a:t>staining or </a:t>
            </a:r>
            <a:r>
              <a:rPr lang="en-US" sz="4000" dirty="0" smtClean="0"/>
              <a:t>immunofluorescence</a:t>
            </a:r>
            <a:r>
              <a:rPr lang="en-US" sz="4000" dirty="0"/>
              <a:t> </a:t>
            </a:r>
            <a:r>
              <a:rPr lang="en-US" sz="4000" dirty="0" smtClean="0"/>
              <a:t/>
            </a:r>
            <a:br>
              <a:rPr lang="en-US" sz="4000" dirty="0" smtClean="0"/>
            </a:br>
            <a:r>
              <a:rPr lang="en-US" sz="4000" dirty="0"/>
              <a:t/>
            </a:r>
            <a:br>
              <a:rPr lang="en-US" sz="4000" dirty="0"/>
            </a:br>
            <a:r>
              <a:rPr lang="en-US" sz="4000" dirty="0" smtClean="0"/>
              <a:t>Colonies</a:t>
            </a:r>
            <a:r>
              <a:rPr lang="en-US" sz="4000" i="1" dirty="0"/>
              <a:t/>
            </a:r>
            <a:br>
              <a:rPr lang="en-US" sz="4000" i="1" dirty="0"/>
            </a:br>
            <a:r>
              <a:rPr lang="en-US" sz="4000" dirty="0"/>
              <a:t>may have a typical </a:t>
            </a:r>
            <a:r>
              <a:rPr lang="en-US" sz="4000" dirty="0">
                <a:solidFill>
                  <a:srgbClr val="FFFF00"/>
                </a:solidFill>
              </a:rPr>
              <a:t>“fried </a:t>
            </a:r>
            <a:r>
              <a:rPr lang="en-US" sz="4000" dirty="0" smtClean="0">
                <a:solidFill>
                  <a:srgbClr val="FFFF00"/>
                </a:solidFill>
              </a:rPr>
              <a:t>egg” </a:t>
            </a:r>
            <a:r>
              <a:rPr lang="en-US" sz="4000" dirty="0" smtClean="0"/>
              <a:t>appearance on agar.</a:t>
            </a:r>
            <a:br>
              <a:rPr lang="en-US" sz="4000" dirty="0" smtClean="0"/>
            </a:br>
            <a:r>
              <a:rPr lang="en-US" sz="4000" dirty="0"/>
              <a:t/>
            </a:r>
            <a:br>
              <a:rPr lang="en-US" sz="4000" dirty="0"/>
            </a:br>
            <a:r>
              <a:rPr lang="en-US" sz="4000" dirty="0" smtClean="0"/>
              <a:t/>
            </a:r>
            <a:br>
              <a:rPr lang="en-US" sz="4000" dirty="0" smtClean="0"/>
            </a:br>
            <a:r>
              <a:rPr lang="en-US" sz="4000" dirty="0"/>
              <a:t/>
            </a:r>
            <a:br>
              <a:rPr lang="en-US" sz="4000" dirty="0"/>
            </a:br>
            <a:r>
              <a:rPr lang="en-US" sz="4000" dirty="0" smtClean="0"/>
              <a:t/>
            </a:r>
            <a:br>
              <a:rPr lang="en-US" sz="4000" dirty="0" smtClean="0"/>
            </a:br>
            <a:endParaRPr lang="ar-SA" sz="4000" dirty="0"/>
          </a:p>
        </p:txBody>
      </p:sp>
      <p:pic>
        <p:nvPicPr>
          <p:cNvPr id="4" name="Picture 2" descr="C:\Users\Fadil\Desktop\fried eg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96120" y="4267200"/>
            <a:ext cx="3289695" cy="2436540"/>
          </a:xfrm>
          <a:prstGeom prst="rect">
            <a:avLst/>
          </a:prstGeom>
          <a:ln w="38100" cap="sq">
            <a:solidFill>
              <a:schemeClr val="bg2">
                <a:lumMod val="75000"/>
              </a:schemeClr>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5357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870">
                                          <p:stCondLst>
                                            <p:cond delay="0"/>
                                          </p:stCondLst>
                                        </p:cTn>
                                        <p:tgtEl>
                                          <p:spTgt spid="4"/>
                                        </p:tgtEl>
                                      </p:cBhvr>
                                    </p:animEffect>
                                    <p:anim calcmode="lin" valueType="num">
                                      <p:cBhvr>
                                        <p:cTn id="8" dur="2733"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996"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996" tmFilter="0, 0; 0.125,0.2665; 0.25,0.4; 0.375,0.465; 0.5,0.5;  0.625,0.535; 0.75,0.6; 0.875,0.7335; 1,1">
                                          <p:stCondLst>
                                            <p:cond delay="996"/>
                                          </p:stCondLst>
                                        </p:cTn>
                                        <p:tgtEl>
                                          <p:spTgt spid="4"/>
                                        </p:tgtEl>
                                        <p:attrNameLst>
                                          <p:attrName>ppt_y</p:attrName>
                                        </p:attrNameLst>
                                      </p:cBhvr>
                                      <p:tavLst>
                                        <p:tav tm="0" fmla="#ppt_y-sin(pi*$)/9">
                                          <p:val>
                                            <p:fltVal val="0"/>
                                          </p:val>
                                        </p:tav>
                                        <p:tav tm="100000">
                                          <p:val>
                                            <p:fltVal val="1"/>
                                          </p:val>
                                        </p:tav>
                                      </p:tavLst>
                                    </p:anim>
                                    <p:anim calcmode="lin" valueType="num">
                                      <p:cBhvr>
                                        <p:cTn id="11" dur="498" tmFilter="0, 0; 0.125,0.2665; 0.25,0.4; 0.375,0.465; 0.5,0.5;  0.625,0.535; 0.75,0.6; 0.875,0.7335; 1,1">
                                          <p:stCondLst>
                                            <p:cond delay="1986"/>
                                          </p:stCondLst>
                                        </p:cTn>
                                        <p:tgtEl>
                                          <p:spTgt spid="4"/>
                                        </p:tgtEl>
                                        <p:attrNameLst>
                                          <p:attrName>ppt_y</p:attrName>
                                        </p:attrNameLst>
                                      </p:cBhvr>
                                      <p:tavLst>
                                        <p:tav tm="0" fmla="#ppt_y-sin(pi*$)/27">
                                          <p:val>
                                            <p:fltVal val="0"/>
                                          </p:val>
                                        </p:tav>
                                        <p:tav tm="100000">
                                          <p:val>
                                            <p:fltVal val="1"/>
                                          </p:val>
                                        </p:tav>
                                      </p:tavLst>
                                    </p:anim>
                                    <p:anim calcmode="lin" valueType="num">
                                      <p:cBhvr>
                                        <p:cTn id="12" dur="246" tmFilter="0, 0; 0.125,0.2665; 0.25,0.4; 0.375,0.465; 0.5,0.5;  0.625,0.535; 0.75,0.6; 0.875,0.7335; 1,1">
                                          <p:stCondLst>
                                            <p:cond delay="2484"/>
                                          </p:stCondLst>
                                        </p:cTn>
                                        <p:tgtEl>
                                          <p:spTgt spid="4"/>
                                        </p:tgtEl>
                                        <p:attrNameLst>
                                          <p:attrName>ppt_y</p:attrName>
                                        </p:attrNameLst>
                                      </p:cBhvr>
                                      <p:tavLst>
                                        <p:tav tm="0" fmla="#ppt_y-sin(pi*$)/81">
                                          <p:val>
                                            <p:fltVal val="0"/>
                                          </p:val>
                                        </p:tav>
                                        <p:tav tm="100000">
                                          <p:val>
                                            <p:fltVal val="1"/>
                                          </p:val>
                                        </p:tav>
                                      </p:tavLst>
                                    </p:anim>
                                    <p:animScale>
                                      <p:cBhvr>
                                        <p:cTn id="13" dur="39">
                                          <p:stCondLst>
                                            <p:cond delay="975"/>
                                          </p:stCondLst>
                                        </p:cTn>
                                        <p:tgtEl>
                                          <p:spTgt spid="4"/>
                                        </p:tgtEl>
                                      </p:cBhvr>
                                      <p:to x="100000" y="60000"/>
                                    </p:animScale>
                                    <p:animScale>
                                      <p:cBhvr>
                                        <p:cTn id="14" dur="249" decel="50000">
                                          <p:stCondLst>
                                            <p:cond delay="1014"/>
                                          </p:stCondLst>
                                        </p:cTn>
                                        <p:tgtEl>
                                          <p:spTgt spid="4"/>
                                        </p:tgtEl>
                                      </p:cBhvr>
                                      <p:to x="100000" y="100000"/>
                                    </p:animScale>
                                    <p:animScale>
                                      <p:cBhvr>
                                        <p:cTn id="15" dur="39">
                                          <p:stCondLst>
                                            <p:cond delay="1968"/>
                                          </p:stCondLst>
                                        </p:cTn>
                                        <p:tgtEl>
                                          <p:spTgt spid="4"/>
                                        </p:tgtEl>
                                      </p:cBhvr>
                                      <p:to x="100000" y="80000"/>
                                    </p:animScale>
                                    <p:animScale>
                                      <p:cBhvr>
                                        <p:cTn id="16" dur="249" decel="50000">
                                          <p:stCondLst>
                                            <p:cond delay="2007"/>
                                          </p:stCondLst>
                                        </p:cTn>
                                        <p:tgtEl>
                                          <p:spTgt spid="4"/>
                                        </p:tgtEl>
                                      </p:cBhvr>
                                      <p:to x="100000" y="100000"/>
                                    </p:animScale>
                                    <p:animScale>
                                      <p:cBhvr>
                                        <p:cTn id="17" dur="39">
                                          <p:stCondLst>
                                            <p:cond delay="2463"/>
                                          </p:stCondLst>
                                        </p:cTn>
                                        <p:tgtEl>
                                          <p:spTgt spid="4"/>
                                        </p:tgtEl>
                                      </p:cBhvr>
                                      <p:to x="100000" y="90000"/>
                                    </p:animScale>
                                    <p:animScale>
                                      <p:cBhvr>
                                        <p:cTn id="18" dur="249" decel="50000">
                                          <p:stCondLst>
                                            <p:cond delay="2502"/>
                                          </p:stCondLst>
                                        </p:cTn>
                                        <p:tgtEl>
                                          <p:spTgt spid="4"/>
                                        </p:tgtEl>
                                      </p:cBhvr>
                                      <p:to x="100000" y="100000"/>
                                    </p:animScale>
                                    <p:animScale>
                                      <p:cBhvr>
                                        <p:cTn id="19" dur="39">
                                          <p:stCondLst>
                                            <p:cond delay="2712"/>
                                          </p:stCondLst>
                                        </p:cTn>
                                        <p:tgtEl>
                                          <p:spTgt spid="4"/>
                                        </p:tgtEl>
                                      </p:cBhvr>
                                      <p:to x="100000" y="95000"/>
                                    </p:animScale>
                                    <p:animScale>
                                      <p:cBhvr>
                                        <p:cTn id="20" dur="249" decel="50000">
                                          <p:stCondLst>
                                            <p:cond delay="2751"/>
                                          </p:stCondLst>
                                        </p:cTn>
                                        <p:tgtEl>
                                          <p:spTgt spid="4"/>
                                        </p:tgtEl>
                                      </p:cBhvr>
                                      <p:to x="100000" y="100000"/>
                                    </p:animScale>
                                  </p:childTnLst>
                                </p:cTn>
                              </p:par>
                              <p:par>
                                <p:cTn id="21" presetID="2" presetClass="entr" presetSubtype="9"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3000" fill="hold"/>
                                        <p:tgtEl>
                                          <p:spTgt spid="2"/>
                                        </p:tgtEl>
                                        <p:attrNameLst>
                                          <p:attrName>ppt_x</p:attrName>
                                        </p:attrNameLst>
                                      </p:cBhvr>
                                      <p:tavLst>
                                        <p:tav tm="0">
                                          <p:val>
                                            <p:strVal val="0-#ppt_w/2"/>
                                          </p:val>
                                        </p:tav>
                                        <p:tav tm="100000">
                                          <p:val>
                                            <p:strVal val="#ppt_x"/>
                                          </p:val>
                                        </p:tav>
                                      </p:tavLst>
                                    </p:anim>
                                    <p:anim calcmode="lin" valueType="num">
                                      <p:cBhvr additive="base">
                                        <p:cTn id="24" dur="300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6200" y="152400"/>
            <a:ext cx="8991600" cy="6553200"/>
          </a:xfrm>
        </p:spPr>
        <p:txBody>
          <a:bodyPr>
            <a:normAutofit fontScale="90000"/>
          </a:bodyPr>
          <a:lstStyle/>
          <a:p>
            <a:pPr algn="just" rtl="0"/>
            <a:r>
              <a:rPr lang="en-US" dirty="0"/>
              <a:t>Specimens submitted for diagnosis of </a:t>
            </a:r>
            <a:r>
              <a:rPr lang="en-US" i="1" dirty="0" err="1"/>
              <a:t>Ureaplasma</a:t>
            </a:r>
            <a:r>
              <a:rPr lang="en-US" i="1" dirty="0"/>
              <a:t> </a:t>
            </a:r>
            <a:r>
              <a:rPr lang="en-US" dirty="0" smtClean="0"/>
              <a:t>species are usually inoculated </a:t>
            </a:r>
            <a:r>
              <a:rPr lang="en-US" dirty="0"/>
              <a:t>to broth or agar </a:t>
            </a:r>
            <a:r>
              <a:rPr lang="en-US" dirty="0" smtClean="0"/>
              <a:t>media </a:t>
            </a:r>
            <a:r>
              <a:rPr lang="en-US" dirty="0"/>
              <a:t>containing </a:t>
            </a:r>
            <a:r>
              <a:rPr lang="en-US" dirty="0">
                <a:solidFill>
                  <a:srgbClr val="FFFF00"/>
                </a:solidFill>
              </a:rPr>
              <a:t>urea</a:t>
            </a:r>
            <a:r>
              <a:rPr lang="en-US" dirty="0"/>
              <a:t>. Growth is signaled by a color </a:t>
            </a:r>
            <a:r>
              <a:rPr lang="en-US" dirty="0" smtClean="0"/>
              <a:t>change indicating </a:t>
            </a:r>
            <a:r>
              <a:rPr lang="en-US" dirty="0"/>
              <a:t>hydrolysis of urea</a:t>
            </a:r>
            <a:r>
              <a:rPr lang="en-US" dirty="0" smtClean="0"/>
              <a:t>.</a:t>
            </a:r>
            <a:r>
              <a:rPr lang="ar-IQ" dirty="0" smtClean="0"/>
              <a:t/>
            </a:r>
            <a:br>
              <a:rPr lang="ar-IQ" dirty="0" smtClean="0"/>
            </a:br>
            <a:r>
              <a:rPr lang="ar-IQ" dirty="0"/>
              <a:t/>
            </a:r>
            <a:br>
              <a:rPr lang="ar-IQ" dirty="0"/>
            </a:br>
            <a:r>
              <a:rPr lang="en-US" dirty="0"/>
              <a:t>For this organism, because </a:t>
            </a:r>
            <a:r>
              <a:rPr lang="en-US" dirty="0" smtClean="0"/>
              <a:t>of its </a:t>
            </a:r>
            <a:r>
              <a:rPr lang="en-US" dirty="0"/>
              <a:t>rapid growth, plates or broths should </a:t>
            </a:r>
            <a:r>
              <a:rPr lang="en-US" dirty="0" smtClean="0"/>
              <a:t>be </a:t>
            </a:r>
            <a:r>
              <a:rPr lang="en-US" dirty="0" smtClean="0">
                <a:solidFill>
                  <a:srgbClr val="FFFF00"/>
                </a:solidFill>
              </a:rPr>
              <a:t>examined daily.</a:t>
            </a:r>
            <a:endParaRPr lang="ar-SA" dirty="0">
              <a:solidFill>
                <a:srgbClr val="FFFF00"/>
              </a:solidFill>
            </a:endParaRPr>
          </a:p>
        </p:txBody>
      </p:sp>
    </p:spTree>
    <p:extLst>
      <p:ext uri="{BB962C8B-B14F-4D97-AF65-F5344CB8AC3E}">
        <p14:creationId xmlns:p14="http://schemas.microsoft.com/office/powerpoint/2010/main" val="614225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8)">
                                      <p:cBhvr>
                                        <p:cTn id="7" dur="3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28600" y="274638"/>
            <a:ext cx="8686800" cy="6278562"/>
          </a:xfrm>
        </p:spPr>
        <p:txBody>
          <a:bodyPr/>
          <a:lstStyle/>
          <a:p>
            <a:pPr algn="l"/>
            <a:r>
              <a:rPr lang="en-US" b="1" dirty="0"/>
              <a:t>D. </a:t>
            </a:r>
            <a:r>
              <a:rPr lang="en-US" b="1" dirty="0" smtClean="0"/>
              <a:t>Serology</a:t>
            </a:r>
            <a:br>
              <a:rPr lang="en-US" b="1" dirty="0" smtClean="0"/>
            </a:br>
            <a:r>
              <a:rPr lang="en-US" b="1" dirty="0" smtClean="0"/>
              <a:t/>
            </a:r>
            <a:br>
              <a:rPr lang="en-US" b="1" dirty="0" smtClean="0"/>
            </a:br>
            <a:r>
              <a:rPr lang="en-US" dirty="0"/>
              <a:t>CF </a:t>
            </a:r>
            <a:r>
              <a:rPr lang="en-US" dirty="0" smtClean="0"/>
              <a:t>tests</a:t>
            </a:r>
            <a:r>
              <a:rPr lang="en-US" dirty="0"/>
              <a:t/>
            </a:r>
            <a:br>
              <a:rPr lang="en-US" dirty="0"/>
            </a:br>
            <a:r>
              <a:rPr lang="en-US" dirty="0" smtClean="0"/>
              <a:t>Agglutination tests</a:t>
            </a:r>
            <a:br>
              <a:rPr lang="en-US" dirty="0" smtClean="0"/>
            </a:br>
            <a:r>
              <a:rPr lang="en-US" dirty="0"/>
              <a:t>Indirect </a:t>
            </a:r>
            <a:r>
              <a:rPr lang="en-US" dirty="0" smtClean="0"/>
              <a:t>immunofluorescence</a:t>
            </a:r>
            <a:br>
              <a:rPr lang="en-US" dirty="0" smtClean="0"/>
            </a:br>
            <a:r>
              <a:rPr lang="en-US" dirty="0"/>
              <a:t>Enzyme immunoassays (EIAs)</a:t>
            </a:r>
            <a:endParaRPr lang="ar-SA" dirty="0"/>
          </a:p>
        </p:txBody>
      </p:sp>
    </p:spTree>
    <p:extLst>
      <p:ext uri="{BB962C8B-B14F-4D97-AF65-F5344CB8AC3E}">
        <p14:creationId xmlns:p14="http://schemas.microsoft.com/office/powerpoint/2010/main" val="121002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plus(in)">
                                      <p:cBhvr>
                                        <p:cTn id="7" dur="3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78562"/>
          </a:xfrm>
        </p:spPr>
        <p:txBody>
          <a:bodyPr/>
          <a:lstStyle/>
          <a:p>
            <a:r>
              <a:rPr lang="en-US" b="1" dirty="0"/>
              <a:t>E. Nucleic Acid Amplification </a:t>
            </a:r>
            <a:r>
              <a:rPr lang="en-US" b="1" dirty="0" smtClean="0"/>
              <a:t>Tests</a:t>
            </a:r>
            <a:br>
              <a:rPr lang="en-US" b="1" dirty="0" smtClean="0"/>
            </a:br>
            <a:r>
              <a:rPr lang="en-US" b="1" dirty="0" smtClean="0"/>
              <a:t>PCR</a:t>
            </a:r>
            <a:endParaRPr lang="ar-SA" dirty="0"/>
          </a:p>
        </p:txBody>
      </p:sp>
    </p:spTree>
    <p:extLst>
      <p:ext uri="{BB962C8B-B14F-4D97-AF65-F5344CB8AC3E}">
        <p14:creationId xmlns:p14="http://schemas.microsoft.com/office/powerpoint/2010/main" val="3315731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5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2400" y="274638"/>
            <a:ext cx="8839200" cy="6049962"/>
          </a:xfrm>
        </p:spPr>
        <p:txBody>
          <a:bodyPr>
            <a:normAutofit fontScale="90000"/>
          </a:bodyPr>
          <a:lstStyle/>
          <a:p>
            <a:pPr algn="l" rtl="0"/>
            <a:r>
              <a:rPr lang="en-US" sz="3600" b="1" dirty="0"/>
              <a:t>Treatment</a:t>
            </a:r>
            <a:br>
              <a:rPr lang="en-US" sz="3600" b="1" dirty="0"/>
            </a:br>
            <a:r>
              <a:rPr lang="en-US" sz="3600" dirty="0"/>
              <a:t>Many strains of mycoplasmas are inhibited by a variety </a:t>
            </a:r>
            <a:r>
              <a:rPr lang="en-US" sz="3600" dirty="0" smtClean="0"/>
              <a:t>of antimicrobial </a:t>
            </a:r>
            <a:r>
              <a:rPr lang="en-US" sz="3600" dirty="0"/>
              <a:t>drugs, but most strains are resistant to </a:t>
            </a:r>
            <a:r>
              <a:rPr lang="en-US" sz="3600" dirty="0" err="1" smtClean="0"/>
              <a:t>penicillins</a:t>
            </a:r>
            <a:r>
              <a:rPr lang="en-US" sz="3600" dirty="0" smtClean="0"/>
              <a:t>, </a:t>
            </a:r>
            <a:r>
              <a:rPr lang="en-US" sz="3600" dirty="0" err="1" smtClean="0"/>
              <a:t>cephalosporins</a:t>
            </a:r>
            <a:r>
              <a:rPr lang="en-US" sz="3600" dirty="0" smtClean="0"/>
              <a:t>, and vancomycin</a:t>
            </a:r>
            <a:r>
              <a:rPr lang="en-US" sz="3600" dirty="0"/>
              <a:t>. </a:t>
            </a:r>
            <a:r>
              <a:rPr lang="en-US" sz="3600" dirty="0" smtClean="0"/>
              <a:t/>
            </a:r>
            <a:br>
              <a:rPr lang="en-US" sz="3600" dirty="0" smtClean="0"/>
            </a:br>
            <a:r>
              <a:rPr lang="en-US" sz="3600" dirty="0" err="1" smtClean="0">
                <a:solidFill>
                  <a:srgbClr val="FFFF00"/>
                </a:solidFill>
              </a:rPr>
              <a:t>Tetracyclines</a:t>
            </a:r>
            <a:r>
              <a:rPr lang="en-US" sz="3600" dirty="0" smtClean="0">
                <a:solidFill>
                  <a:srgbClr val="FFFF00"/>
                </a:solidFill>
              </a:rPr>
              <a:t> and erythromycins</a:t>
            </a:r>
            <a:r>
              <a:rPr lang="en-US" sz="3600" dirty="0" smtClean="0"/>
              <a:t> </a:t>
            </a:r>
            <a:r>
              <a:rPr lang="en-US" sz="3600" dirty="0"/>
              <a:t>are effective both in vitro and in vivo and </a:t>
            </a:r>
            <a:r>
              <a:rPr lang="en-US" sz="3600" dirty="0" smtClean="0"/>
              <a:t>are, at </a:t>
            </a:r>
            <a:r>
              <a:rPr lang="en-US" sz="3600" dirty="0"/>
              <a:t>present, the drugs of choice in </a:t>
            </a:r>
            <a:r>
              <a:rPr lang="en-US" sz="3600" dirty="0" err="1" smtClean="0"/>
              <a:t>mycoplasmal</a:t>
            </a:r>
            <a:r>
              <a:rPr lang="en-US" sz="3600" dirty="0"/>
              <a:t> </a:t>
            </a:r>
            <a:r>
              <a:rPr lang="en-US" sz="3600" dirty="0" smtClean="0"/>
              <a:t>pneumonia. Some </a:t>
            </a:r>
            <a:r>
              <a:rPr lang="en-US" sz="3600" dirty="0" err="1" smtClean="0"/>
              <a:t>ureaplasmas</a:t>
            </a:r>
            <a:r>
              <a:rPr lang="en-US" sz="3600" dirty="0" smtClean="0"/>
              <a:t> </a:t>
            </a:r>
            <a:r>
              <a:rPr lang="en-US" sz="3600" dirty="0"/>
              <a:t>are resistant to tetracycline</a:t>
            </a:r>
            <a:r>
              <a:rPr lang="en-US" sz="3600" dirty="0" smtClean="0"/>
              <a:t>. </a:t>
            </a:r>
            <a:br>
              <a:rPr lang="en-US" sz="3600" dirty="0" smtClean="0"/>
            </a:br>
            <a:r>
              <a:rPr lang="en-US" sz="3600" dirty="0" smtClean="0"/>
              <a:t>(</a:t>
            </a:r>
            <a:r>
              <a:rPr lang="en-US" sz="3600" dirty="0" err="1" smtClean="0">
                <a:solidFill>
                  <a:srgbClr val="FFFF00"/>
                </a:solidFill>
              </a:rPr>
              <a:t>Clidamycin</a:t>
            </a:r>
            <a:r>
              <a:rPr lang="en-US" sz="3600" dirty="0" smtClean="0">
                <a:solidFill>
                  <a:srgbClr val="FFFF00"/>
                </a:solidFill>
              </a:rPr>
              <a:t>, </a:t>
            </a:r>
            <a:r>
              <a:rPr lang="en-US" sz="3600" dirty="0" err="1" smtClean="0">
                <a:solidFill>
                  <a:srgbClr val="FFFF00"/>
                </a:solidFill>
              </a:rPr>
              <a:t>Flouroquinolones</a:t>
            </a:r>
            <a:r>
              <a:rPr lang="en-US" sz="3600" dirty="0" smtClean="0">
                <a:solidFill>
                  <a:srgbClr val="FFFF00"/>
                </a:solidFill>
              </a:rPr>
              <a:t>)</a:t>
            </a:r>
            <a:endParaRPr lang="ar-SA" sz="3600" dirty="0"/>
          </a:p>
        </p:txBody>
      </p:sp>
    </p:spTree>
    <p:extLst>
      <p:ext uri="{BB962C8B-B14F-4D97-AF65-F5344CB8AC3E}">
        <p14:creationId xmlns:p14="http://schemas.microsoft.com/office/powerpoint/2010/main" val="842282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Horizontal)">
                                      <p:cBhvr>
                                        <p:cTn id="7" dur="3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54762"/>
          </a:xfrm>
        </p:spPr>
        <p:txBody>
          <a:bodyPr>
            <a:noAutofit/>
          </a:bodyPr>
          <a:lstStyle/>
          <a:p>
            <a:pPr algn="l"/>
            <a:r>
              <a:rPr lang="en-US" sz="3200" b="1" dirty="0"/>
              <a:t>Epidemiology, Prevention, and Control</a:t>
            </a:r>
            <a:br>
              <a:rPr lang="en-US" sz="3200" b="1" dirty="0"/>
            </a:br>
            <a:r>
              <a:rPr lang="en-US" sz="3200" i="1" dirty="0"/>
              <a:t>M pneumoniae </a:t>
            </a:r>
            <a:r>
              <a:rPr lang="en-US" sz="3200" dirty="0"/>
              <a:t>behaves like a communicable viral </a:t>
            </a:r>
            <a:r>
              <a:rPr lang="en-US" sz="3200" dirty="0" smtClean="0"/>
              <a:t>respiratory pathogen and </a:t>
            </a:r>
            <a:r>
              <a:rPr lang="en-US" sz="3200" dirty="0"/>
              <a:t>is capable of </a:t>
            </a:r>
            <a:r>
              <a:rPr lang="en-US" sz="3200" dirty="0" smtClean="0"/>
              <a:t>causing both </a:t>
            </a:r>
            <a:r>
              <a:rPr lang="en-US" sz="3200" dirty="0"/>
              <a:t>endemic and epidemic infections. </a:t>
            </a:r>
            <a:r>
              <a:rPr lang="en-US" sz="3200" dirty="0" smtClean="0"/>
              <a:t/>
            </a:r>
            <a:br>
              <a:rPr lang="en-US" sz="3200" dirty="0" smtClean="0"/>
            </a:br>
            <a:r>
              <a:rPr lang="en-US" sz="3200" dirty="0" smtClean="0"/>
              <a:t/>
            </a:r>
            <a:br>
              <a:rPr lang="en-US" sz="3200" dirty="0" smtClean="0"/>
            </a:br>
            <a:r>
              <a:rPr lang="en-US" sz="3200" dirty="0" smtClean="0"/>
              <a:t>The </a:t>
            </a:r>
            <a:r>
              <a:rPr lang="en-US" sz="3200" dirty="0"/>
              <a:t>genital </a:t>
            </a:r>
            <a:r>
              <a:rPr lang="en-US" sz="3200" dirty="0" smtClean="0"/>
              <a:t>mycoplasmas and </a:t>
            </a:r>
            <a:r>
              <a:rPr lang="en-US" sz="3200" dirty="0" err="1"/>
              <a:t>ureaplasma</a:t>
            </a:r>
            <a:r>
              <a:rPr lang="en-US" sz="3200" dirty="0"/>
              <a:t> are spread by genital or </a:t>
            </a:r>
            <a:r>
              <a:rPr lang="en-US" sz="3200" dirty="0" smtClean="0"/>
              <a:t>oral–genital contact </a:t>
            </a:r>
            <a:r>
              <a:rPr lang="en-US" sz="3200" dirty="0"/>
              <a:t>and may be transmitted along with other </a:t>
            </a:r>
            <a:r>
              <a:rPr lang="en-US" sz="3200" dirty="0" smtClean="0"/>
              <a:t>sexually</a:t>
            </a:r>
            <a:r>
              <a:rPr lang="en-US" sz="3200" dirty="0"/>
              <a:t/>
            </a:r>
            <a:br>
              <a:rPr lang="en-US" sz="3200" dirty="0"/>
            </a:br>
            <a:r>
              <a:rPr lang="en-US" sz="3200" dirty="0"/>
              <a:t>acquired pathogens. Safe sexual practices should </a:t>
            </a:r>
            <a:r>
              <a:rPr lang="en-US" sz="3200" dirty="0" smtClean="0"/>
              <a:t>reduce spread</a:t>
            </a:r>
            <a:r>
              <a:rPr lang="en-US" sz="3200" dirty="0"/>
              <a:t>. No vaccines are available to protect against any </a:t>
            </a:r>
            <a:r>
              <a:rPr lang="en-US" sz="3200" dirty="0" smtClean="0"/>
              <a:t>of these </a:t>
            </a:r>
            <a:r>
              <a:rPr lang="en-US" sz="3200" dirty="0"/>
              <a:t>organisms.</a:t>
            </a:r>
            <a:endParaRPr lang="ar-SA" sz="3200" dirty="0"/>
          </a:p>
        </p:txBody>
      </p:sp>
    </p:spTree>
    <p:extLst>
      <p:ext uri="{BB962C8B-B14F-4D97-AF65-F5344CB8AC3E}">
        <p14:creationId xmlns:p14="http://schemas.microsoft.com/office/powerpoint/2010/main" val="3560015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3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78562"/>
          </a:xfrm>
        </p:spPr>
        <p:txBody>
          <a:bodyPr/>
          <a:lstStyle/>
          <a:p>
            <a:endParaRPr lang="ar-SA" dirty="0"/>
          </a:p>
        </p:txBody>
      </p:sp>
      <p:pic>
        <p:nvPicPr>
          <p:cNvPr id="1026" name="Picture 2" descr="C:\Users\Fadil\Desktop\Microbiology\Cell wall.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304800"/>
            <a:ext cx="8229600" cy="6248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1186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3000"/>
                                        <p:tgtEl>
                                          <p:spTgt spid="1026"/>
                                        </p:tgtEl>
                                      </p:cBhvr>
                                    </p:animEffect>
                                    <p:anim calcmode="lin" valueType="num">
                                      <p:cBhvr>
                                        <p:cTn id="8" dur="3000" fill="hold"/>
                                        <p:tgtEl>
                                          <p:spTgt spid="1026"/>
                                        </p:tgtEl>
                                        <p:attrNameLst>
                                          <p:attrName>ppt_x</p:attrName>
                                        </p:attrNameLst>
                                      </p:cBhvr>
                                      <p:tavLst>
                                        <p:tav tm="0">
                                          <p:val>
                                            <p:strVal val="#ppt_x"/>
                                          </p:val>
                                        </p:tav>
                                        <p:tav tm="100000">
                                          <p:val>
                                            <p:strVal val="#ppt_x"/>
                                          </p:val>
                                        </p:tav>
                                      </p:tavLst>
                                    </p:anim>
                                    <p:anim calcmode="lin" valueType="num">
                                      <p:cBhvr>
                                        <p:cTn id="9" dur="3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6858000"/>
          </a:xfrm>
          <a:blipFill>
            <a:blip r:embed="rId2"/>
            <a:stretch>
              <a:fillRect/>
            </a:stretch>
          </a:blipFill>
        </p:spPr>
        <p:txBody>
          <a:bodyPr/>
          <a:lstStyle/>
          <a:p>
            <a:pPr algn="l" rtl="0"/>
            <a:r>
              <a:rPr lang="en-US" dirty="0" smtClean="0">
                <a:solidFill>
                  <a:srgbClr val="FFFF00"/>
                </a:solidFill>
              </a:rPr>
              <a:t>  THANK YOU</a:t>
            </a:r>
            <a:br>
              <a:rPr lang="en-US" dirty="0" smtClean="0">
                <a:solidFill>
                  <a:srgbClr val="FFFF00"/>
                </a:solidFill>
              </a:rPr>
            </a:br>
            <a:endParaRPr lang="ar-SA" dirty="0">
              <a:solidFill>
                <a:srgbClr val="FFFF00"/>
              </a:solidFill>
            </a:endParaRPr>
          </a:p>
        </p:txBody>
      </p:sp>
    </p:spTree>
    <p:extLst>
      <p:ext uri="{BB962C8B-B14F-4D97-AF65-F5344CB8AC3E}">
        <p14:creationId xmlns:p14="http://schemas.microsoft.com/office/powerpoint/2010/main" val="1357084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8)">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5821362"/>
          </a:xfrm>
        </p:spPr>
        <p:txBody>
          <a:bodyPr/>
          <a:lstStyle/>
          <a:p>
            <a:endParaRPr lang="ar-SA" dirty="0"/>
          </a:p>
        </p:txBody>
      </p:sp>
      <p:pic>
        <p:nvPicPr>
          <p:cNvPr id="3074" name="Picture 2" descr="C:\Users\Fadil\Desktop\Mycoplasma\U 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381000"/>
            <a:ext cx="7315200" cy="5765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5595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20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3000"/>
                                        <p:tgtEl>
                                          <p:spTgt spid="3074"/>
                                        </p:tgtEl>
                                      </p:cBhvr>
                                    </p:animEffect>
                                    <p:anim calcmode="lin" valueType="num">
                                      <p:cBhvr>
                                        <p:cTn id="8" dur="3000" fill="hold"/>
                                        <p:tgtEl>
                                          <p:spTgt spid="3074"/>
                                        </p:tgtEl>
                                        <p:attrNameLst>
                                          <p:attrName>ppt_x</p:attrName>
                                        </p:attrNameLst>
                                      </p:cBhvr>
                                      <p:tavLst>
                                        <p:tav tm="0">
                                          <p:val>
                                            <p:strVal val="#ppt_x"/>
                                          </p:val>
                                        </p:tav>
                                        <p:tav tm="100000">
                                          <p:val>
                                            <p:strVal val="#ppt_x"/>
                                          </p:val>
                                        </p:tav>
                                      </p:tavLst>
                                    </p:anim>
                                    <p:anim calcmode="lin" valueType="num">
                                      <p:cBhvr>
                                        <p:cTn id="9" dur="3000" fill="hold"/>
                                        <p:tgtEl>
                                          <p:spTgt spid="30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5592762"/>
          </a:xfrm>
        </p:spPr>
        <p:txBody>
          <a:bodyPr/>
          <a:lstStyle/>
          <a:p>
            <a:endParaRPr lang="ar-SA" dirty="0"/>
          </a:p>
        </p:txBody>
      </p:sp>
      <p:pic>
        <p:nvPicPr>
          <p:cNvPr id="1028" name="Picture 4" descr="C:\Users\Fadil\Desktop\Mycoplasma\M 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838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8" fill="hold" nodeType="after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wheel(8)">
                                      <p:cBhvr>
                                        <p:cTn id="7" dur="50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pic>
        <p:nvPicPr>
          <p:cNvPr id="2050" name="Picture 2" descr="C:\Users\Fadil\Desktop\Mycoplasma\M 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9826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3" fill="hold" nodeType="after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wheel(3)">
                                      <p:cBhvr>
                                        <p:cTn id="7" dur="3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5821362"/>
          </a:xfrm>
        </p:spPr>
        <p:txBody>
          <a:bodyPr/>
          <a:lstStyle/>
          <a:p>
            <a:endParaRPr lang="ar-SA" dirty="0"/>
          </a:p>
        </p:txBody>
      </p:sp>
      <p:pic>
        <p:nvPicPr>
          <p:cNvPr id="4099" name="Picture 3" descr="C:\Users\Fadil\Desktop\Mycoplasma\Bacteria+deficint+in+cell+wal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3991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wipe(down)">
                                      <p:cBhvr>
                                        <p:cTn id="7" dur="870">
                                          <p:stCondLst>
                                            <p:cond delay="0"/>
                                          </p:stCondLst>
                                        </p:cTn>
                                        <p:tgtEl>
                                          <p:spTgt spid="4099"/>
                                        </p:tgtEl>
                                      </p:cBhvr>
                                    </p:animEffect>
                                    <p:anim calcmode="lin" valueType="num">
                                      <p:cBhvr>
                                        <p:cTn id="8" dur="2733" tmFilter="0,0; 0.14,0.36; 0.43,0.73; 0.71,0.91; 1.0,1.0">
                                          <p:stCondLst>
                                            <p:cond delay="0"/>
                                          </p:stCondLst>
                                        </p:cTn>
                                        <p:tgtEl>
                                          <p:spTgt spid="4099"/>
                                        </p:tgtEl>
                                        <p:attrNameLst>
                                          <p:attrName>ppt_x</p:attrName>
                                        </p:attrNameLst>
                                      </p:cBhvr>
                                      <p:tavLst>
                                        <p:tav tm="0">
                                          <p:val>
                                            <p:strVal val="#ppt_x-0.25"/>
                                          </p:val>
                                        </p:tav>
                                        <p:tav tm="100000">
                                          <p:val>
                                            <p:strVal val="#ppt_x"/>
                                          </p:val>
                                        </p:tav>
                                      </p:tavLst>
                                    </p:anim>
                                    <p:anim calcmode="lin" valueType="num">
                                      <p:cBhvr>
                                        <p:cTn id="9" dur="996" tmFilter="0.0,0.0; 0.25,0.07; 0.50,0.2; 0.75,0.467; 1.0,1.0">
                                          <p:stCondLst>
                                            <p:cond delay="0"/>
                                          </p:stCondLst>
                                        </p:cTn>
                                        <p:tgtEl>
                                          <p:spTgt spid="4099"/>
                                        </p:tgtEl>
                                        <p:attrNameLst>
                                          <p:attrName>ppt_y</p:attrName>
                                        </p:attrNameLst>
                                      </p:cBhvr>
                                      <p:tavLst>
                                        <p:tav tm="0" fmla="#ppt_y-sin(pi*$)/3">
                                          <p:val>
                                            <p:fltVal val="0.5"/>
                                          </p:val>
                                        </p:tav>
                                        <p:tav tm="100000">
                                          <p:val>
                                            <p:fltVal val="1"/>
                                          </p:val>
                                        </p:tav>
                                      </p:tavLst>
                                    </p:anim>
                                    <p:anim calcmode="lin" valueType="num">
                                      <p:cBhvr>
                                        <p:cTn id="10" dur="996" tmFilter="0, 0; 0.125,0.2665; 0.25,0.4; 0.375,0.465; 0.5,0.5;  0.625,0.535; 0.75,0.6; 0.875,0.7335; 1,1">
                                          <p:stCondLst>
                                            <p:cond delay="996"/>
                                          </p:stCondLst>
                                        </p:cTn>
                                        <p:tgtEl>
                                          <p:spTgt spid="4099"/>
                                        </p:tgtEl>
                                        <p:attrNameLst>
                                          <p:attrName>ppt_y</p:attrName>
                                        </p:attrNameLst>
                                      </p:cBhvr>
                                      <p:tavLst>
                                        <p:tav tm="0" fmla="#ppt_y-sin(pi*$)/9">
                                          <p:val>
                                            <p:fltVal val="0"/>
                                          </p:val>
                                        </p:tav>
                                        <p:tav tm="100000">
                                          <p:val>
                                            <p:fltVal val="1"/>
                                          </p:val>
                                        </p:tav>
                                      </p:tavLst>
                                    </p:anim>
                                    <p:anim calcmode="lin" valueType="num">
                                      <p:cBhvr>
                                        <p:cTn id="11" dur="498" tmFilter="0, 0; 0.125,0.2665; 0.25,0.4; 0.375,0.465; 0.5,0.5;  0.625,0.535; 0.75,0.6; 0.875,0.7335; 1,1">
                                          <p:stCondLst>
                                            <p:cond delay="1986"/>
                                          </p:stCondLst>
                                        </p:cTn>
                                        <p:tgtEl>
                                          <p:spTgt spid="4099"/>
                                        </p:tgtEl>
                                        <p:attrNameLst>
                                          <p:attrName>ppt_y</p:attrName>
                                        </p:attrNameLst>
                                      </p:cBhvr>
                                      <p:tavLst>
                                        <p:tav tm="0" fmla="#ppt_y-sin(pi*$)/27">
                                          <p:val>
                                            <p:fltVal val="0"/>
                                          </p:val>
                                        </p:tav>
                                        <p:tav tm="100000">
                                          <p:val>
                                            <p:fltVal val="1"/>
                                          </p:val>
                                        </p:tav>
                                      </p:tavLst>
                                    </p:anim>
                                    <p:anim calcmode="lin" valueType="num">
                                      <p:cBhvr>
                                        <p:cTn id="12" dur="246" tmFilter="0, 0; 0.125,0.2665; 0.25,0.4; 0.375,0.465; 0.5,0.5;  0.625,0.535; 0.75,0.6; 0.875,0.7335; 1,1">
                                          <p:stCondLst>
                                            <p:cond delay="2484"/>
                                          </p:stCondLst>
                                        </p:cTn>
                                        <p:tgtEl>
                                          <p:spTgt spid="4099"/>
                                        </p:tgtEl>
                                        <p:attrNameLst>
                                          <p:attrName>ppt_y</p:attrName>
                                        </p:attrNameLst>
                                      </p:cBhvr>
                                      <p:tavLst>
                                        <p:tav tm="0" fmla="#ppt_y-sin(pi*$)/81">
                                          <p:val>
                                            <p:fltVal val="0"/>
                                          </p:val>
                                        </p:tav>
                                        <p:tav tm="100000">
                                          <p:val>
                                            <p:fltVal val="1"/>
                                          </p:val>
                                        </p:tav>
                                      </p:tavLst>
                                    </p:anim>
                                    <p:animScale>
                                      <p:cBhvr>
                                        <p:cTn id="13" dur="39">
                                          <p:stCondLst>
                                            <p:cond delay="975"/>
                                          </p:stCondLst>
                                        </p:cTn>
                                        <p:tgtEl>
                                          <p:spTgt spid="4099"/>
                                        </p:tgtEl>
                                      </p:cBhvr>
                                      <p:to x="100000" y="60000"/>
                                    </p:animScale>
                                    <p:animScale>
                                      <p:cBhvr>
                                        <p:cTn id="14" dur="249" decel="50000">
                                          <p:stCondLst>
                                            <p:cond delay="1014"/>
                                          </p:stCondLst>
                                        </p:cTn>
                                        <p:tgtEl>
                                          <p:spTgt spid="4099"/>
                                        </p:tgtEl>
                                      </p:cBhvr>
                                      <p:to x="100000" y="100000"/>
                                    </p:animScale>
                                    <p:animScale>
                                      <p:cBhvr>
                                        <p:cTn id="15" dur="39">
                                          <p:stCondLst>
                                            <p:cond delay="1968"/>
                                          </p:stCondLst>
                                        </p:cTn>
                                        <p:tgtEl>
                                          <p:spTgt spid="4099"/>
                                        </p:tgtEl>
                                      </p:cBhvr>
                                      <p:to x="100000" y="80000"/>
                                    </p:animScale>
                                    <p:animScale>
                                      <p:cBhvr>
                                        <p:cTn id="16" dur="249" decel="50000">
                                          <p:stCondLst>
                                            <p:cond delay="2007"/>
                                          </p:stCondLst>
                                        </p:cTn>
                                        <p:tgtEl>
                                          <p:spTgt spid="4099"/>
                                        </p:tgtEl>
                                      </p:cBhvr>
                                      <p:to x="100000" y="100000"/>
                                    </p:animScale>
                                    <p:animScale>
                                      <p:cBhvr>
                                        <p:cTn id="17" dur="39">
                                          <p:stCondLst>
                                            <p:cond delay="2463"/>
                                          </p:stCondLst>
                                        </p:cTn>
                                        <p:tgtEl>
                                          <p:spTgt spid="4099"/>
                                        </p:tgtEl>
                                      </p:cBhvr>
                                      <p:to x="100000" y="90000"/>
                                    </p:animScale>
                                    <p:animScale>
                                      <p:cBhvr>
                                        <p:cTn id="18" dur="249" decel="50000">
                                          <p:stCondLst>
                                            <p:cond delay="2502"/>
                                          </p:stCondLst>
                                        </p:cTn>
                                        <p:tgtEl>
                                          <p:spTgt spid="4099"/>
                                        </p:tgtEl>
                                      </p:cBhvr>
                                      <p:to x="100000" y="100000"/>
                                    </p:animScale>
                                    <p:animScale>
                                      <p:cBhvr>
                                        <p:cTn id="19" dur="39">
                                          <p:stCondLst>
                                            <p:cond delay="2712"/>
                                          </p:stCondLst>
                                        </p:cTn>
                                        <p:tgtEl>
                                          <p:spTgt spid="4099"/>
                                        </p:tgtEl>
                                      </p:cBhvr>
                                      <p:to x="100000" y="95000"/>
                                    </p:animScale>
                                    <p:animScale>
                                      <p:cBhvr>
                                        <p:cTn id="20" dur="249" decel="50000">
                                          <p:stCondLst>
                                            <p:cond delay="2751"/>
                                          </p:stCondLst>
                                        </p:cTn>
                                        <p:tgtEl>
                                          <p:spTgt spid="409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26162"/>
          </a:xfrm>
        </p:spPr>
        <p:txBody>
          <a:bodyPr/>
          <a:lstStyle/>
          <a:p>
            <a:endParaRPr lang="ar-SA" dirty="0"/>
          </a:p>
        </p:txBody>
      </p:sp>
      <p:pic>
        <p:nvPicPr>
          <p:cNvPr id="5122" name="Picture 2" descr="C:\Users\Fadil\Desktop\Mycoplasma\M 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4900" y="828675"/>
            <a:ext cx="6934200" cy="5200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8505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p:cTn id="7" dur="5000" fill="hold"/>
                                        <p:tgtEl>
                                          <p:spTgt spid="5122"/>
                                        </p:tgtEl>
                                        <p:attrNameLst>
                                          <p:attrName>ppt_w</p:attrName>
                                        </p:attrNameLst>
                                      </p:cBhvr>
                                      <p:tavLst>
                                        <p:tav tm="0">
                                          <p:val>
                                            <p:fltVal val="0"/>
                                          </p:val>
                                        </p:tav>
                                        <p:tav tm="100000">
                                          <p:val>
                                            <p:strVal val="#ppt_w"/>
                                          </p:val>
                                        </p:tav>
                                      </p:tavLst>
                                    </p:anim>
                                    <p:anim calcmode="lin" valueType="num">
                                      <p:cBhvr>
                                        <p:cTn id="8" dur="5000" fill="hold"/>
                                        <p:tgtEl>
                                          <p:spTgt spid="5122"/>
                                        </p:tgtEl>
                                        <p:attrNameLst>
                                          <p:attrName>ppt_h</p:attrName>
                                        </p:attrNameLst>
                                      </p:cBhvr>
                                      <p:tavLst>
                                        <p:tav tm="0">
                                          <p:val>
                                            <p:fltVal val="0"/>
                                          </p:val>
                                        </p:tav>
                                        <p:tav tm="100000">
                                          <p:val>
                                            <p:strVal val="#ppt_h"/>
                                          </p:val>
                                        </p:tav>
                                      </p:tavLst>
                                    </p:anim>
                                    <p:anim calcmode="lin" valueType="num">
                                      <p:cBhvr>
                                        <p:cTn id="9" dur="5000" fill="hold"/>
                                        <p:tgtEl>
                                          <p:spTgt spid="5122"/>
                                        </p:tgtEl>
                                        <p:attrNameLst>
                                          <p:attrName>style.rotation</p:attrName>
                                        </p:attrNameLst>
                                      </p:cBhvr>
                                      <p:tavLst>
                                        <p:tav tm="0">
                                          <p:val>
                                            <p:fltVal val="90"/>
                                          </p:val>
                                        </p:tav>
                                        <p:tav tm="100000">
                                          <p:val>
                                            <p:fltVal val="0"/>
                                          </p:val>
                                        </p:tav>
                                      </p:tavLst>
                                    </p:anim>
                                    <p:animEffect transition="in" filter="fade">
                                      <p:cBhvr>
                                        <p:cTn id="10" dur="50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2400" y="274638"/>
            <a:ext cx="8915400" cy="6354762"/>
          </a:xfrm>
        </p:spPr>
        <p:txBody>
          <a:bodyPr>
            <a:normAutofit fontScale="90000"/>
          </a:bodyPr>
          <a:lstStyle/>
          <a:p>
            <a:pPr algn="l"/>
            <a:r>
              <a:rPr lang="en-US" dirty="0" smtClean="0">
                <a:solidFill>
                  <a:srgbClr val="FFFF00"/>
                </a:solidFill>
              </a:rPr>
              <a:t>Typical Organism</a:t>
            </a:r>
            <a:r>
              <a:rPr lang="en-US" dirty="0" smtClean="0"/>
              <a:t/>
            </a:r>
            <a:br>
              <a:rPr lang="en-US" dirty="0" smtClean="0"/>
            </a:br>
            <a:r>
              <a:rPr lang="en-US" dirty="0" smtClean="0"/>
              <a:t>Mycoplasmas </a:t>
            </a:r>
            <a:r>
              <a:rPr lang="en-US" dirty="0" smtClean="0">
                <a:solidFill>
                  <a:srgbClr val="FFFF00"/>
                </a:solidFill>
              </a:rPr>
              <a:t>cannot</a:t>
            </a:r>
            <a:r>
              <a:rPr lang="en-US" dirty="0" smtClean="0"/>
              <a:t> be studied by the usual bacteriologic methods because of </a:t>
            </a:r>
            <a:r>
              <a:rPr lang="en-US" dirty="0" smtClean="0">
                <a:solidFill>
                  <a:srgbClr val="FFFF00"/>
                </a:solidFill>
              </a:rPr>
              <a:t>small size </a:t>
            </a:r>
            <a:r>
              <a:rPr lang="en-US" dirty="0" smtClean="0"/>
              <a:t>of their colonies and the </a:t>
            </a:r>
            <a:r>
              <a:rPr lang="en-US" dirty="0" smtClean="0">
                <a:solidFill>
                  <a:srgbClr val="FFFF00"/>
                </a:solidFill>
              </a:rPr>
              <a:t>plasticity and delicacy</a:t>
            </a:r>
            <a:r>
              <a:rPr lang="en-US" dirty="0" smtClean="0"/>
              <a:t> of their individual cells. </a:t>
            </a:r>
            <a:br>
              <a:rPr lang="en-US" dirty="0" smtClean="0"/>
            </a:br>
            <a:r>
              <a:rPr lang="en-US" dirty="0" smtClean="0">
                <a:solidFill>
                  <a:srgbClr val="FFFF00"/>
                </a:solidFill>
              </a:rPr>
              <a:t>Growth</a:t>
            </a:r>
            <a:r>
              <a:rPr lang="en-US" dirty="0" smtClean="0"/>
              <a:t> in fluid media gives rise to many different forms.</a:t>
            </a:r>
            <a:br>
              <a:rPr lang="en-US" dirty="0" smtClean="0"/>
            </a:br>
            <a:r>
              <a:rPr lang="en-US" dirty="0" smtClean="0">
                <a:solidFill>
                  <a:srgbClr val="FFFF00"/>
                </a:solidFill>
              </a:rPr>
              <a:t>Growth</a:t>
            </a:r>
            <a:r>
              <a:rPr lang="en-US" dirty="0" smtClean="0"/>
              <a:t> on solid media consists of protoplas</a:t>
            </a:r>
            <a:r>
              <a:rPr lang="en-US" dirty="0"/>
              <a:t>m</a:t>
            </a:r>
            <a:r>
              <a:rPr lang="en-US" dirty="0" smtClean="0"/>
              <a:t>ic masses. </a:t>
            </a:r>
            <a:endParaRPr lang="ar-SA" dirty="0"/>
          </a:p>
        </p:txBody>
      </p:sp>
    </p:spTree>
    <p:extLst>
      <p:ext uri="{BB962C8B-B14F-4D97-AF65-F5344CB8AC3E}">
        <p14:creationId xmlns:p14="http://schemas.microsoft.com/office/powerpoint/2010/main" val="1273307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0"/>
                                        <p:tgtEl>
                                          <p:spTgt spid="2"/>
                                        </p:tgtEl>
                                      </p:cBhvr>
                                    </p:animEffect>
                                    <p:anim calcmode="lin" valueType="num">
                                      <p:cBhvr>
                                        <p:cTn id="8" dur="5000" fill="hold"/>
                                        <p:tgtEl>
                                          <p:spTgt spid="2"/>
                                        </p:tgtEl>
                                        <p:attrNameLst>
                                          <p:attrName>ppt_x</p:attrName>
                                        </p:attrNameLst>
                                      </p:cBhvr>
                                      <p:tavLst>
                                        <p:tav tm="0">
                                          <p:val>
                                            <p:strVal val="#ppt_x"/>
                                          </p:val>
                                        </p:tav>
                                        <p:tav tm="100000">
                                          <p:val>
                                            <p:strVal val="#ppt_x"/>
                                          </p:val>
                                        </p:tav>
                                      </p:tavLst>
                                    </p:anim>
                                    <p:anim calcmode="lin" valueType="num">
                                      <p:cBhvr>
                                        <p:cTn id="9" dur="5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10496</TotalTime>
  <Words>389</Words>
  <Application>Microsoft Office PowerPoint</Application>
  <PresentationFormat>عرض على الشاشة (3:4)‏</PresentationFormat>
  <Paragraphs>72</Paragraphs>
  <Slides>30</Slides>
  <Notes>0</Notes>
  <HiddenSlides>0</HiddenSlides>
  <MMClips>0</MMClips>
  <ScaleCrop>false</ScaleCrop>
  <HeadingPairs>
    <vt:vector size="4" baseType="variant">
      <vt:variant>
        <vt:lpstr>نسق</vt:lpstr>
      </vt:variant>
      <vt:variant>
        <vt:i4>1</vt:i4>
      </vt:variant>
      <vt:variant>
        <vt:lpstr>عناوين الشرائح</vt:lpstr>
      </vt:variant>
      <vt:variant>
        <vt:i4>30</vt:i4>
      </vt:variant>
    </vt:vector>
  </HeadingPairs>
  <TitlesOfParts>
    <vt:vector size="31" baseType="lpstr">
      <vt:lpstr>نسق Office</vt:lpstr>
      <vt:lpstr>Mycoplasmas Ureaplasma urealyticum Pathogenicity and Treatment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Typical Organism Mycoplasmas cannot be studied by the usual bacteriologic methods because of small size of their colonies and the plasticity and delicacy of their individual cells.  Growth in fluid media gives rise to many different forms. Growth on solid media consists of protoplasmic masses. </vt:lpstr>
      <vt:lpstr>  Culture Culture of mycoplasmas requires serum,  glucose or urea and  yeast extract ( growth factor) Incubation at 37  ̊C for 48-96 hrs. may yield no turbidity. (Giemsa stain) Subculture on solid media  </vt:lpstr>
      <vt:lpstr> Growth characteristics Mycoplasmas are unique in microbiology because of  1- their extremely small size They can pass through filters with (450 nm) pore size  2- their growth on complex but cell free medium </vt:lpstr>
      <vt:lpstr>Important species in Mycoplasma Mycoplasma pneumoniae Mycoplasma hominis Ureaplasma urealyticum  Mycoplasma genitalium  Although M. hominis and Ureaplasma species are frequently detected in the lower urogenital tracts of healthy adults, they can also produce localized urogenital diseases</vt:lpstr>
      <vt:lpstr>In humans, both Mycoplasma and Ureaplasma species may be transmitted by: Direct contact between hosts ie, venereally through genital to genital or oral to genital contact Vertically from mother to offspring (either at birth or in utero), Nosocomial acquisition through transplanted tissues Respiratory aerosols (Respiratory infections)   </vt:lpstr>
      <vt:lpstr>Pathogenesis:  They are generally considered as opportunists that Cause invasive infections in susceptible population   Mycoplasma are usually associated with mucosae. They usually resides extracellularly in the respiratory and urogenital tracts and rarely penetrate the submucosa, except in some cases., they may invade the blood streem and disseminate to numerous organs and tissues.     </vt:lpstr>
      <vt:lpstr>  Pathogenesis:  Adherence: (complex structures of protein, Adhesins)or alternative mechanisms The subsequent events of infection are less well understood, but may be includes several factors as follows: Direct cytotoxicity (Hydrogen peroxide and superoxide radicals) some mycoplasmas hemolyze RBCs Cytolysis ( Ag-Ab reaction) Chemotaxis and action of mononuclear cells Competition and depletion of nutrients     </vt:lpstr>
      <vt:lpstr>Mycoplasmal Infection The mycoplasmas appear to be host specific, being communicable and potentially pathogenic only within a single host species. In animals, mycoplasmas appear to be intracellular parasites with a predilection for mesothelial cells (pleura, peritoneum, and synovia of joints). Several extracellular products can be elaborated (eg, hemolysins).</vt:lpstr>
      <vt:lpstr>  Conditions Known To Be Associated With or Caused by Mycoplasmas and Ureaplasmas   </vt:lpstr>
      <vt:lpstr>The primary habitats of animal mycoplasmas are the mucous surfaces of the respiratory and urogenital tracts and the eyes alimentary canal, mammary glands and the joint in some animals   The first Mycoplasma was isolated from cattlewith arthritis and pleuropneumonia in 1898 at Pasteur Institute </vt:lpstr>
      <vt:lpstr>With regard to ecological studies on the distribution of mycoplasmas in various species of animals, a large number of reports have been published of mycoplasmas in domestic mammals and domestic fowls, but few surveys of these organisms have been made in wild animals. Mycoplasmas have been isolated from wild cat, , ground squirrel, hedgehog, non-human primates, elephant and several species of wild birds. . </vt:lpstr>
      <vt:lpstr> Animal Mycoplasmas              </vt:lpstr>
      <vt:lpstr>Bovine pleuropneumonia is a contagious, occasionally lethal disease of cattle associated with pneumonia and pleural effusion. The disease probably has an airborne spread. Mycoplasmas are found in inflammatory exudates.  Agalactia of sheep and goats in the Mediterranean area is a generalized infection with local lesions in the skin, eyes, joints,; it leads to atrophy of lactating glands in females. Mycoplasmas are present in blood early and in milk and exudates later. In poultry, several economically important respiratory diseases are caused by mycoplasmas. The organisms can be transmitted from hen to egg to chick. Swine, dogs, rats, mice, and other species harbor mycoplasmas that can produce infection, particularly involvinudder, and scrotumg the pleura, peritoneum, joints, respiratory tract, and eye. In mice, a Mycoplasma species of spiral shape (spiroplasma) can induce cataracts. </vt:lpstr>
      <vt:lpstr>Diagnostic Laboratory Tests  A. Specimens Specimens consist of throat swabs; sputum; inflammatory exudates; and respiratory, urethral, or genital secretions. B. Microscopic Examination Direct examination of a specimen for mycoplasmas is useless. Cultures are examined as described earlier.</vt:lpstr>
      <vt:lpstr>C. Cultures  The material is inoculated into broth and onto special solid media depending on the organism sought. Agar media is best incubated at 37°C with 5–10% CO2 (under microaerophilic or even anaerobic conditions). Broths require incubation at 37°C under atmospheric (aerobic) conditions. The duration of incubation varies from 2 to 4 days for organisms such as M hominis and U urealyticum to up to 4 weeks for M pneumoniae.</vt:lpstr>
      <vt:lpstr> Transfers of media may be necessary before growth appears that is suitable for microscopic examination by staining or immunofluorescence   Colonies may have a typical “fried egg” appearance on agar.     </vt:lpstr>
      <vt:lpstr>Specimens submitted for diagnosis of Ureaplasma species are usually inoculated to broth or agar media containing urea. Growth is signaled by a color change indicating hydrolysis of urea.  For this organism, because of its rapid growth, plates or broths should be examined daily.</vt:lpstr>
      <vt:lpstr>D. Serology  CF tests Agglutination tests Indirect immunofluorescence Enzyme immunoassays (EIAs)</vt:lpstr>
      <vt:lpstr>E. Nucleic Acid Amplification Tests PCR</vt:lpstr>
      <vt:lpstr>Treatment Many strains of mycoplasmas are inhibited by a variety of antimicrobial drugs, but most strains are resistant to penicillins, cephalosporins, and vancomycin.  Tetracyclines and erythromycins are effective both in vitro and in vivo and are, at present, the drugs of choice in mycoplasmal pneumonia. Some ureaplasmas are resistant to tetracycline.  (Clidamycin, Flouroquinolones)</vt:lpstr>
      <vt:lpstr>Epidemiology, Prevention, and Control M pneumoniae behaves like a communicable viral respiratory pathogen and is capable of causing both endemic and epidemic infections.   The genital mycoplasmas and ureaplasma are spread by genital or oral–genital contact and may be transmitted along with other sexually acquired pathogens. Safe sexual practices should reduce spread. No vaccines are available to protect against any of these organisms.</vt:lpstr>
      <vt:lpstr>  THANK YOU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Mycoplasmas Ureaplasma urealyticum Pathogenicity and Treatment</dc:title>
  <dc:creator>Fadil</dc:creator>
  <cp:lastModifiedBy>Fadil</cp:lastModifiedBy>
  <cp:revision>98</cp:revision>
  <dcterms:created xsi:type="dcterms:W3CDTF">2017-10-28T08:49:03Z</dcterms:created>
  <dcterms:modified xsi:type="dcterms:W3CDTF">2017-11-27T03:49:39Z</dcterms:modified>
</cp:coreProperties>
</file>